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302" r:id="rId3"/>
    <p:sldId id="274" r:id="rId4"/>
    <p:sldId id="259" r:id="rId5"/>
    <p:sldId id="304" r:id="rId6"/>
    <p:sldId id="260" r:id="rId7"/>
    <p:sldId id="275" r:id="rId8"/>
    <p:sldId id="276" r:id="rId9"/>
    <p:sldId id="277" r:id="rId10"/>
    <p:sldId id="261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305" r:id="rId21"/>
    <p:sldId id="262" r:id="rId22"/>
    <p:sldId id="287" r:id="rId23"/>
    <p:sldId id="288" r:id="rId24"/>
    <p:sldId id="263" r:id="rId25"/>
    <p:sldId id="289" r:id="rId26"/>
    <p:sldId id="264" r:id="rId27"/>
    <p:sldId id="290" r:id="rId28"/>
    <p:sldId id="265" r:id="rId29"/>
    <p:sldId id="295" r:id="rId30"/>
    <p:sldId id="301" r:id="rId31"/>
    <p:sldId id="297" r:id="rId32"/>
    <p:sldId id="296" r:id="rId33"/>
    <p:sldId id="298" r:id="rId34"/>
    <p:sldId id="300" r:id="rId35"/>
    <p:sldId id="266" r:id="rId36"/>
    <p:sldId id="306" r:id="rId37"/>
    <p:sldId id="268" r:id="rId38"/>
    <p:sldId id="269" r:id="rId39"/>
    <p:sldId id="292" r:id="rId40"/>
    <p:sldId id="270" r:id="rId41"/>
    <p:sldId id="303" r:id="rId42"/>
    <p:sldId id="272" r:id="rId43"/>
    <p:sldId id="27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1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371" autoAdjust="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Speedup over Serial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Sheet1!$G$10</c:f>
              <c:strCache>
                <c:ptCount val="1"/>
                <c:pt idx="0">
                  <c:v>STM Without Merge</c:v>
                </c:pt>
              </c:strCache>
            </c:strRef>
          </c:tx>
          <c:invertIfNegative val="0"/>
          <c:cat>
            <c:numRef>
              <c:f>Sheet1!$A$11:$A$14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Sheet1!$G$11:$G$14</c:f>
              <c:numCache>
                <c:formatCode>General</c:formatCode>
                <c:ptCount val="4"/>
                <c:pt idx="0">
                  <c:v>0.99</c:v>
                </c:pt>
                <c:pt idx="1">
                  <c:v>1.516480620896576</c:v>
                </c:pt>
                <c:pt idx="2">
                  <c:v>2.8056633133022721</c:v>
                </c:pt>
                <c:pt idx="3">
                  <c:v>2.5391480645151407</c:v>
                </c:pt>
              </c:numCache>
            </c:numRef>
          </c:val>
        </c:ser>
        <c:ser>
          <c:idx val="1"/>
          <c:order val="1"/>
          <c:tx>
            <c:strRef>
              <c:f>Sheet1!$H$10</c:f>
              <c:strCache>
                <c:ptCount val="1"/>
                <c:pt idx="0">
                  <c:v>STM With Merge</c:v>
                </c:pt>
              </c:strCache>
            </c:strRef>
          </c:tx>
          <c:invertIfNegative val="0"/>
          <c:cat>
            <c:numRef>
              <c:f>Sheet1!$A$11:$A$14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Sheet1!$H$11:$H$14</c:f>
              <c:numCache>
                <c:formatCode>General</c:formatCode>
                <c:ptCount val="4"/>
                <c:pt idx="0">
                  <c:v>0.99321978612562634</c:v>
                </c:pt>
                <c:pt idx="1">
                  <c:v>2.3482128302910139</c:v>
                </c:pt>
                <c:pt idx="2">
                  <c:v>6.2093877264614372</c:v>
                </c:pt>
                <c:pt idx="3">
                  <c:v>10.670223425396733</c:v>
                </c:pt>
              </c:numCache>
            </c:numRef>
          </c:val>
        </c:ser>
        <c:ser>
          <c:idx val="2"/>
          <c:order val="2"/>
          <c:tx>
            <c:strRef>
              <c:f>Sheet1!$I$10</c:f>
              <c:strCache>
                <c:ptCount val="1"/>
                <c:pt idx="0">
                  <c:v>STM With Merge and Snapshot</c:v>
                </c:pt>
              </c:strCache>
            </c:strRef>
          </c:tx>
          <c:invertIfNegative val="0"/>
          <c:cat>
            <c:numRef>
              <c:f>Sheet1!$A$11:$A$14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cat>
          <c:val>
            <c:numRef>
              <c:f>Sheet1!$I$11:$I$14</c:f>
              <c:numCache>
                <c:formatCode>General</c:formatCode>
                <c:ptCount val="4"/>
                <c:pt idx="0">
                  <c:v>0.85664377574842532</c:v>
                </c:pt>
                <c:pt idx="1">
                  <c:v>2.0815368918839856</c:v>
                </c:pt>
                <c:pt idx="2">
                  <c:v>5.1384610212618442</c:v>
                </c:pt>
                <c:pt idx="3">
                  <c:v>8.5786338814781971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52640"/>
        <c:axId val="90288128"/>
      </c:barChart>
      <c:catAx>
        <c:axId val="88352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Cores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288128"/>
        <c:crosses val="autoZero"/>
        <c:auto val="1"/>
        <c:lblAlgn val="ctr"/>
        <c:lblOffset val="100"/>
        <c:noMultiLvlLbl val="0"/>
      </c:catAx>
      <c:valAx>
        <c:axId val="90288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352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13DB-4458-4823-94B6-E0AD90FF6B0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26BF17-5978-4302-BA5B-559C4453A39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13DB-4458-4823-94B6-E0AD90FF6B0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BF17-5978-4302-BA5B-559C4453A3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13DB-4458-4823-94B6-E0AD90FF6B0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BF17-5978-4302-BA5B-559C4453A3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13DB-4458-4823-94B6-E0AD90FF6B0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26BF17-5978-4302-BA5B-559C4453A39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13DB-4458-4823-94B6-E0AD90FF6B0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26BF17-5978-4302-BA5B-559C4453A39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13DB-4458-4823-94B6-E0AD90FF6B0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26BF17-5978-4302-BA5B-559C4453A3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13DB-4458-4823-94B6-E0AD90FF6B0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26BF17-5978-4302-BA5B-559C4453A39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13DB-4458-4823-94B6-E0AD90FF6B0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26BF17-5978-4302-BA5B-559C4453A3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13DB-4458-4823-94B6-E0AD90FF6B0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26BF17-5978-4302-BA5B-559C4453A3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13DB-4458-4823-94B6-E0AD90FF6B0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26BF17-5978-4302-BA5B-559C4453A39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13DB-4458-4823-94B6-E0AD90FF6B0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26BF17-5978-4302-BA5B-559C4453A39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9CD13DB-4458-4823-94B6-E0AD90FF6B08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726BF17-5978-4302-BA5B-559C4453A39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merges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" y="514350"/>
            <a:ext cx="8915400" cy="2152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 smtClean="0"/>
              <a:t>Enabling Speculative Parallelization</a:t>
            </a:r>
            <a:br>
              <a:rPr lang="en-US" sz="4000" dirty="0" smtClean="0"/>
            </a:br>
            <a:r>
              <a:rPr lang="en-US" sz="4000" dirty="0" smtClean="0"/>
              <a:t>via</a:t>
            </a:r>
            <a:br>
              <a:rPr lang="en-US" sz="4000" dirty="0" smtClean="0"/>
            </a:br>
            <a:r>
              <a:rPr lang="en-US" sz="4000" dirty="0" smtClean="0"/>
              <a:t>Merge Semantics in STMs</a:t>
            </a:r>
            <a:endParaRPr lang="en-US" sz="40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3375491"/>
            <a:ext cx="5105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buNone/>
            </a:pPr>
            <a:r>
              <a:rPr lang="en-US" dirty="0" err="1" smtClean="0"/>
              <a:t>Kaushik</a:t>
            </a:r>
            <a:r>
              <a:rPr lang="en-US" dirty="0" smtClean="0"/>
              <a:t> </a:t>
            </a:r>
            <a:r>
              <a:rPr lang="en-US" dirty="0" err="1" smtClean="0"/>
              <a:t>Ravichandran</a:t>
            </a:r>
            <a:r>
              <a:rPr lang="en-US" dirty="0" smtClean="0"/>
              <a:t> (kaushikr@gatech.edu)</a:t>
            </a:r>
          </a:p>
          <a:p>
            <a:pPr marL="18288" indent="0" algn="ctr">
              <a:buNone/>
            </a:pPr>
            <a:r>
              <a:rPr lang="en-US" dirty="0" err="1" smtClean="0"/>
              <a:t>Santosh</a:t>
            </a:r>
            <a:r>
              <a:rPr lang="en-US" dirty="0" smtClean="0"/>
              <a:t> </a:t>
            </a:r>
            <a:r>
              <a:rPr lang="en-US" dirty="0" err="1" smtClean="0"/>
              <a:t>Pande</a:t>
            </a:r>
            <a:r>
              <a:rPr lang="en-US" dirty="0" smtClean="0"/>
              <a:t> (santosh@cc.gatech.edu) </a:t>
            </a:r>
            <a:endParaRPr lang="en-US" dirty="0"/>
          </a:p>
        </p:txBody>
      </p:sp>
      <p:pic>
        <p:nvPicPr>
          <p:cNvPr id="9" name="Picture 2" descr="http://users.ece.gatech.edu/~wrscott/Pics/buzz-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4775"/>
            <a:ext cx="145283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25900" y="5575984"/>
            <a:ext cx="3416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College of Computing</a:t>
            </a:r>
          </a:p>
          <a:p>
            <a:pPr algn="ctr"/>
            <a:r>
              <a:rPr lang="en-US" dirty="0" smtClean="0"/>
              <a:t>Georgia Institute of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Speculative Parallelization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2933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4076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002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067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79800" y="4267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83300" y="2946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0" y="36068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08700" y="3924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86600" y="3327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96100" y="4305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4" idx="3"/>
            <a:endCxn id="7" idx="0"/>
          </p:cNvCxnSpPr>
          <p:nvPr/>
        </p:nvCxnSpPr>
        <p:spPr>
          <a:xfrm flipH="1">
            <a:off x="1790700" y="3258904"/>
            <a:ext cx="246296" cy="627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5" idx="2"/>
          </p:cNvCxnSpPr>
          <p:nvPr/>
        </p:nvCxnSpPr>
        <p:spPr>
          <a:xfrm>
            <a:off x="1981200" y="4076700"/>
            <a:ext cx="4572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6"/>
            <a:endCxn id="8" idx="1"/>
          </p:cNvCxnSpPr>
          <p:nvPr/>
        </p:nvCxnSpPr>
        <p:spPr>
          <a:xfrm>
            <a:off x="2362200" y="3124200"/>
            <a:ext cx="500296" cy="284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5" idx="7"/>
          </p:cNvCxnSpPr>
          <p:nvPr/>
        </p:nvCxnSpPr>
        <p:spPr>
          <a:xfrm flipH="1">
            <a:off x="2763604" y="3678004"/>
            <a:ext cx="98892" cy="454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6"/>
            <a:endCxn id="9" idx="2"/>
          </p:cNvCxnSpPr>
          <p:nvPr/>
        </p:nvCxnSpPr>
        <p:spPr>
          <a:xfrm>
            <a:off x="2819400" y="4267200"/>
            <a:ext cx="6604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4"/>
            <a:endCxn id="9" idx="0"/>
          </p:cNvCxnSpPr>
          <p:nvPr/>
        </p:nvCxnSpPr>
        <p:spPr>
          <a:xfrm>
            <a:off x="3467100" y="3276600"/>
            <a:ext cx="203200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7"/>
            <a:endCxn id="6" idx="1"/>
          </p:cNvCxnSpPr>
          <p:nvPr/>
        </p:nvCxnSpPr>
        <p:spPr>
          <a:xfrm flipV="1">
            <a:off x="2306404" y="2951396"/>
            <a:ext cx="1025992" cy="38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  <a:endCxn id="9" idx="1"/>
          </p:cNvCxnSpPr>
          <p:nvPr/>
        </p:nvCxnSpPr>
        <p:spPr>
          <a:xfrm>
            <a:off x="3131904" y="3678004"/>
            <a:ext cx="403692" cy="644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1" idx="7"/>
          </p:cNvCxnSpPr>
          <p:nvPr/>
        </p:nvCxnSpPr>
        <p:spPr>
          <a:xfrm flipH="1">
            <a:off x="5659204" y="3271604"/>
            <a:ext cx="479892" cy="390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5"/>
            <a:endCxn id="12" idx="2"/>
          </p:cNvCxnSpPr>
          <p:nvPr/>
        </p:nvCxnSpPr>
        <p:spPr>
          <a:xfrm>
            <a:off x="5659204" y="3932004"/>
            <a:ext cx="449496" cy="1827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5"/>
            <a:endCxn id="14" idx="2"/>
          </p:cNvCxnSpPr>
          <p:nvPr/>
        </p:nvCxnSpPr>
        <p:spPr>
          <a:xfrm>
            <a:off x="6433904" y="4249504"/>
            <a:ext cx="4621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4"/>
            <a:endCxn id="14" idx="0"/>
          </p:cNvCxnSpPr>
          <p:nvPr/>
        </p:nvCxnSpPr>
        <p:spPr>
          <a:xfrm flipH="1">
            <a:off x="7086600" y="3708400"/>
            <a:ext cx="190500" cy="596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7"/>
            <a:endCxn id="13" idx="3"/>
          </p:cNvCxnSpPr>
          <p:nvPr/>
        </p:nvCxnSpPr>
        <p:spPr>
          <a:xfrm flipV="1">
            <a:off x="6433904" y="3652604"/>
            <a:ext cx="708492" cy="327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6"/>
            <a:endCxn id="13" idx="1"/>
          </p:cNvCxnSpPr>
          <p:nvPr/>
        </p:nvCxnSpPr>
        <p:spPr>
          <a:xfrm>
            <a:off x="6464300" y="3136900"/>
            <a:ext cx="6780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1199914" y="151130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913848" y="1634609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Serial Thread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9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Speculative Parallelization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2933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4076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002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067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79800" y="4267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83300" y="2946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0" y="36068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08700" y="3924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86600" y="3327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96100" y="4305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4" idx="3"/>
            <a:endCxn id="7" idx="0"/>
          </p:cNvCxnSpPr>
          <p:nvPr/>
        </p:nvCxnSpPr>
        <p:spPr>
          <a:xfrm flipH="1">
            <a:off x="1790700" y="3258904"/>
            <a:ext cx="246296" cy="627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5" idx="2"/>
          </p:cNvCxnSpPr>
          <p:nvPr/>
        </p:nvCxnSpPr>
        <p:spPr>
          <a:xfrm>
            <a:off x="1981200" y="4076700"/>
            <a:ext cx="4572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6"/>
            <a:endCxn id="8" idx="1"/>
          </p:cNvCxnSpPr>
          <p:nvPr/>
        </p:nvCxnSpPr>
        <p:spPr>
          <a:xfrm>
            <a:off x="2362200" y="3124200"/>
            <a:ext cx="500296" cy="284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5" idx="7"/>
          </p:cNvCxnSpPr>
          <p:nvPr/>
        </p:nvCxnSpPr>
        <p:spPr>
          <a:xfrm flipH="1">
            <a:off x="2763604" y="3678004"/>
            <a:ext cx="98892" cy="454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6"/>
            <a:endCxn id="9" idx="2"/>
          </p:cNvCxnSpPr>
          <p:nvPr/>
        </p:nvCxnSpPr>
        <p:spPr>
          <a:xfrm>
            <a:off x="2819400" y="4267200"/>
            <a:ext cx="6604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4"/>
            <a:endCxn id="9" idx="0"/>
          </p:cNvCxnSpPr>
          <p:nvPr/>
        </p:nvCxnSpPr>
        <p:spPr>
          <a:xfrm>
            <a:off x="3467100" y="3276600"/>
            <a:ext cx="203200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7"/>
            <a:endCxn id="6" idx="1"/>
          </p:cNvCxnSpPr>
          <p:nvPr/>
        </p:nvCxnSpPr>
        <p:spPr>
          <a:xfrm flipV="1">
            <a:off x="2306404" y="2951396"/>
            <a:ext cx="1025992" cy="38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  <a:endCxn id="9" idx="1"/>
          </p:cNvCxnSpPr>
          <p:nvPr/>
        </p:nvCxnSpPr>
        <p:spPr>
          <a:xfrm>
            <a:off x="3131904" y="3678004"/>
            <a:ext cx="403692" cy="644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1" idx="7"/>
          </p:cNvCxnSpPr>
          <p:nvPr/>
        </p:nvCxnSpPr>
        <p:spPr>
          <a:xfrm flipH="1">
            <a:off x="5659204" y="3271604"/>
            <a:ext cx="479892" cy="390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5"/>
            <a:endCxn id="12" idx="2"/>
          </p:cNvCxnSpPr>
          <p:nvPr/>
        </p:nvCxnSpPr>
        <p:spPr>
          <a:xfrm>
            <a:off x="5659204" y="3932004"/>
            <a:ext cx="449496" cy="1827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5"/>
            <a:endCxn id="14" idx="2"/>
          </p:cNvCxnSpPr>
          <p:nvPr/>
        </p:nvCxnSpPr>
        <p:spPr>
          <a:xfrm>
            <a:off x="6433904" y="4249504"/>
            <a:ext cx="4621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4"/>
            <a:endCxn id="14" idx="0"/>
          </p:cNvCxnSpPr>
          <p:nvPr/>
        </p:nvCxnSpPr>
        <p:spPr>
          <a:xfrm flipH="1">
            <a:off x="7086600" y="3708400"/>
            <a:ext cx="190500" cy="596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7"/>
            <a:endCxn id="13" idx="3"/>
          </p:cNvCxnSpPr>
          <p:nvPr/>
        </p:nvCxnSpPr>
        <p:spPr>
          <a:xfrm flipV="1">
            <a:off x="6433904" y="3652604"/>
            <a:ext cx="708492" cy="327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6"/>
            <a:endCxn id="13" idx="1"/>
          </p:cNvCxnSpPr>
          <p:nvPr/>
        </p:nvCxnSpPr>
        <p:spPr>
          <a:xfrm>
            <a:off x="6464300" y="3136900"/>
            <a:ext cx="6780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1685807" y="247015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Speculative Parallelization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2933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4076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002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067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79800" y="4267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83300" y="2946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0" y="36068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08700" y="3924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86600" y="3327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96100" y="4305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4" idx="3"/>
            <a:endCxn id="7" idx="0"/>
          </p:cNvCxnSpPr>
          <p:nvPr/>
        </p:nvCxnSpPr>
        <p:spPr>
          <a:xfrm flipH="1">
            <a:off x="1790700" y="3258904"/>
            <a:ext cx="246296" cy="627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5" idx="2"/>
          </p:cNvCxnSpPr>
          <p:nvPr/>
        </p:nvCxnSpPr>
        <p:spPr>
          <a:xfrm>
            <a:off x="1981200" y="4076700"/>
            <a:ext cx="4572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6"/>
            <a:endCxn id="8" idx="1"/>
          </p:cNvCxnSpPr>
          <p:nvPr/>
        </p:nvCxnSpPr>
        <p:spPr>
          <a:xfrm>
            <a:off x="2362200" y="3124200"/>
            <a:ext cx="500296" cy="284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5" idx="7"/>
          </p:cNvCxnSpPr>
          <p:nvPr/>
        </p:nvCxnSpPr>
        <p:spPr>
          <a:xfrm flipH="1">
            <a:off x="2763604" y="3678004"/>
            <a:ext cx="98892" cy="454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6"/>
            <a:endCxn id="9" idx="2"/>
          </p:cNvCxnSpPr>
          <p:nvPr/>
        </p:nvCxnSpPr>
        <p:spPr>
          <a:xfrm>
            <a:off x="2819400" y="4267200"/>
            <a:ext cx="6604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4"/>
            <a:endCxn id="9" idx="0"/>
          </p:cNvCxnSpPr>
          <p:nvPr/>
        </p:nvCxnSpPr>
        <p:spPr>
          <a:xfrm>
            <a:off x="3467100" y="3276600"/>
            <a:ext cx="203200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7"/>
            <a:endCxn id="6" idx="1"/>
          </p:cNvCxnSpPr>
          <p:nvPr/>
        </p:nvCxnSpPr>
        <p:spPr>
          <a:xfrm flipV="1">
            <a:off x="2306404" y="2951396"/>
            <a:ext cx="1025992" cy="38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  <a:endCxn id="9" idx="1"/>
          </p:cNvCxnSpPr>
          <p:nvPr/>
        </p:nvCxnSpPr>
        <p:spPr>
          <a:xfrm>
            <a:off x="3131904" y="3678004"/>
            <a:ext cx="403692" cy="644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1" idx="7"/>
          </p:cNvCxnSpPr>
          <p:nvPr/>
        </p:nvCxnSpPr>
        <p:spPr>
          <a:xfrm flipH="1">
            <a:off x="5659204" y="3271604"/>
            <a:ext cx="479892" cy="390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5"/>
            <a:endCxn id="12" idx="2"/>
          </p:cNvCxnSpPr>
          <p:nvPr/>
        </p:nvCxnSpPr>
        <p:spPr>
          <a:xfrm>
            <a:off x="5659204" y="3932004"/>
            <a:ext cx="449496" cy="1827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5"/>
            <a:endCxn id="14" idx="2"/>
          </p:cNvCxnSpPr>
          <p:nvPr/>
        </p:nvCxnSpPr>
        <p:spPr>
          <a:xfrm>
            <a:off x="6433904" y="4249504"/>
            <a:ext cx="4621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4"/>
            <a:endCxn id="14" idx="0"/>
          </p:cNvCxnSpPr>
          <p:nvPr/>
        </p:nvCxnSpPr>
        <p:spPr>
          <a:xfrm flipH="1">
            <a:off x="7086600" y="3708400"/>
            <a:ext cx="190500" cy="596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7"/>
            <a:endCxn id="13" idx="3"/>
          </p:cNvCxnSpPr>
          <p:nvPr/>
        </p:nvCxnSpPr>
        <p:spPr>
          <a:xfrm flipV="1">
            <a:off x="6433904" y="3652604"/>
            <a:ext cx="708492" cy="327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6"/>
            <a:endCxn id="13" idx="1"/>
          </p:cNvCxnSpPr>
          <p:nvPr/>
        </p:nvCxnSpPr>
        <p:spPr>
          <a:xfrm>
            <a:off x="6464300" y="3136900"/>
            <a:ext cx="6780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1685807" y="247015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>
            <a:off x="5843703" y="252095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Speculative Parallelization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981200" y="2933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438400" y="4076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2766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6002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8067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479800" y="4267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083300" y="2946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5334000" y="36068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108700" y="3924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7086600" y="3327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896100" y="4305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43" name="Straight Connector 42"/>
          <p:cNvCxnSpPr>
            <a:stCxn id="31" idx="3"/>
            <a:endCxn id="34" idx="0"/>
          </p:cNvCxnSpPr>
          <p:nvPr/>
        </p:nvCxnSpPr>
        <p:spPr>
          <a:xfrm flipH="1">
            <a:off x="1790700" y="3258904"/>
            <a:ext cx="246296" cy="627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4" idx="6"/>
            <a:endCxn id="32" idx="2"/>
          </p:cNvCxnSpPr>
          <p:nvPr/>
        </p:nvCxnSpPr>
        <p:spPr>
          <a:xfrm>
            <a:off x="1981200" y="4076700"/>
            <a:ext cx="4572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1" idx="6"/>
            <a:endCxn id="35" idx="1"/>
          </p:cNvCxnSpPr>
          <p:nvPr/>
        </p:nvCxnSpPr>
        <p:spPr>
          <a:xfrm>
            <a:off x="2362200" y="3124200"/>
            <a:ext cx="500296" cy="284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5" idx="3"/>
            <a:endCxn id="32" idx="7"/>
          </p:cNvCxnSpPr>
          <p:nvPr/>
        </p:nvCxnSpPr>
        <p:spPr>
          <a:xfrm flipH="1">
            <a:off x="2763604" y="3678004"/>
            <a:ext cx="98892" cy="454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2" idx="6"/>
            <a:endCxn id="36" idx="2"/>
          </p:cNvCxnSpPr>
          <p:nvPr/>
        </p:nvCxnSpPr>
        <p:spPr>
          <a:xfrm>
            <a:off x="2819400" y="4267200"/>
            <a:ext cx="6604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3" idx="4"/>
            <a:endCxn id="36" idx="0"/>
          </p:cNvCxnSpPr>
          <p:nvPr/>
        </p:nvCxnSpPr>
        <p:spPr>
          <a:xfrm>
            <a:off x="3467100" y="3276600"/>
            <a:ext cx="203200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1" idx="7"/>
            <a:endCxn id="33" idx="1"/>
          </p:cNvCxnSpPr>
          <p:nvPr/>
        </p:nvCxnSpPr>
        <p:spPr>
          <a:xfrm flipV="1">
            <a:off x="2306404" y="2951396"/>
            <a:ext cx="1025992" cy="38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5" idx="5"/>
            <a:endCxn id="36" idx="1"/>
          </p:cNvCxnSpPr>
          <p:nvPr/>
        </p:nvCxnSpPr>
        <p:spPr>
          <a:xfrm>
            <a:off x="3131904" y="3678004"/>
            <a:ext cx="403692" cy="644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7" idx="3"/>
            <a:endCxn id="38" idx="7"/>
          </p:cNvCxnSpPr>
          <p:nvPr/>
        </p:nvCxnSpPr>
        <p:spPr>
          <a:xfrm flipH="1">
            <a:off x="5659204" y="3271604"/>
            <a:ext cx="479892" cy="390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8" idx="5"/>
            <a:endCxn id="39" idx="2"/>
          </p:cNvCxnSpPr>
          <p:nvPr/>
        </p:nvCxnSpPr>
        <p:spPr>
          <a:xfrm>
            <a:off x="5659204" y="3932004"/>
            <a:ext cx="449496" cy="1827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9" idx="5"/>
            <a:endCxn id="42" idx="2"/>
          </p:cNvCxnSpPr>
          <p:nvPr/>
        </p:nvCxnSpPr>
        <p:spPr>
          <a:xfrm>
            <a:off x="6433904" y="4249504"/>
            <a:ext cx="4621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1" idx="4"/>
            <a:endCxn id="42" idx="0"/>
          </p:cNvCxnSpPr>
          <p:nvPr/>
        </p:nvCxnSpPr>
        <p:spPr>
          <a:xfrm flipH="1">
            <a:off x="7086600" y="3708400"/>
            <a:ext cx="190500" cy="596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9" idx="7"/>
            <a:endCxn id="41" idx="3"/>
          </p:cNvCxnSpPr>
          <p:nvPr/>
        </p:nvCxnSpPr>
        <p:spPr>
          <a:xfrm flipV="1">
            <a:off x="6433904" y="3652604"/>
            <a:ext cx="708492" cy="327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7" idx="6"/>
            <a:endCxn id="41" idx="1"/>
          </p:cNvCxnSpPr>
          <p:nvPr/>
        </p:nvCxnSpPr>
        <p:spPr>
          <a:xfrm>
            <a:off x="6464300" y="3136900"/>
            <a:ext cx="6780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1685807" y="247015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 57"/>
          <p:cNvSpPr/>
          <p:nvPr/>
        </p:nvSpPr>
        <p:spPr>
          <a:xfrm>
            <a:off x="5843703" y="252095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91505" y="5700236"/>
            <a:ext cx="281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Parallelized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Speculative Parallelization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2933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4076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002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067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79800" y="4267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83300" y="2946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0" y="36068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08700" y="3924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86600" y="3327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96100" y="4305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4" idx="3"/>
            <a:endCxn id="7" idx="0"/>
          </p:cNvCxnSpPr>
          <p:nvPr/>
        </p:nvCxnSpPr>
        <p:spPr>
          <a:xfrm flipH="1">
            <a:off x="1790700" y="3258904"/>
            <a:ext cx="246296" cy="627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5" idx="2"/>
          </p:cNvCxnSpPr>
          <p:nvPr/>
        </p:nvCxnSpPr>
        <p:spPr>
          <a:xfrm>
            <a:off x="1981200" y="4076700"/>
            <a:ext cx="4572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6"/>
            <a:endCxn id="8" idx="1"/>
          </p:cNvCxnSpPr>
          <p:nvPr/>
        </p:nvCxnSpPr>
        <p:spPr>
          <a:xfrm>
            <a:off x="2362200" y="3124200"/>
            <a:ext cx="500296" cy="284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5" idx="7"/>
          </p:cNvCxnSpPr>
          <p:nvPr/>
        </p:nvCxnSpPr>
        <p:spPr>
          <a:xfrm flipH="1">
            <a:off x="2763604" y="3678004"/>
            <a:ext cx="98892" cy="454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6"/>
            <a:endCxn id="9" idx="2"/>
          </p:cNvCxnSpPr>
          <p:nvPr/>
        </p:nvCxnSpPr>
        <p:spPr>
          <a:xfrm>
            <a:off x="2819400" y="4267200"/>
            <a:ext cx="6604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4"/>
            <a:endCxn id="9" idx="0"/>
          </p:cNvCxnSpPr>
          <p:nvPr/>
        </p:nvCxnSpPr>
        <p:spPr>
          <a:xfrm>
            <a:off x="3467100" y="3276600"/>
            <a:ext cx="203200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7"/>
            <a:endCxn id="6" idx="1"/>
          </p:cNvCxnSpPr>
          <p:nvPr/>
        </p:nvCxnSpPr>
        <p:spPr>
          <a:xfrm flipV="1">
            <a:off x="2306404" y="2951396"/>
            <a:ext cx="1025992" cy="38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  <a:endCxn id="9" idx="1"/>
          </p:cNvCxnSpPr>
          <p:nvPr/>
        </p:nvCxnSpPr>
        <p:spPr>
          <a:xfrm>
            <a:off x="3131904" y="3678004"/>
            <a:ext cx="403692" cy="644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1" idx="7"/>
          </p:cNvCxnSpPr>
          <p:nvPr/>
        </p:nvCxnSpPr>
        <p:spPr>
          <a:xfrm flipH="1">
            <a:off x="5659204" y="3271604"/>
            <a:ext cx="479892" cy="390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5"/>
            <a:endCxn id="12" idx="2"/>
          </p:cNvCxnSpPr>
          <p:nvPr/>
        </p:nvCxnSpPr>
        <p:spPr>
          <a:xfrm>
            <a:off x="5659204" y="3932004"/>
            <a:ext cx="449496" cy="1827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5"/>
            <a:endCxn id="14" idx="2"/>
          </p:cNvCxnSpPr>
          <p:nvPr/>
        </p:nvCxnSpPr>
        <p:spPr>
          <a:xfrm>
            <a:off x="6433904" y="4249504"/>
            <a:ext cx="4621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4"/>
            <a:endCxn id="14" idx="0"/>
          </p:cNvCxnSpPr>
          <p:nvPr/>
        </p:nvCxnSpPr>
        <p:spPr>
          <a:xfrm flipH="1">
            <a:off x="7086600" y="3708400"/>
            <a:ext cx="190500" cy="596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7"/>
            <a:endCxn id="13" idx="3"/>
          </p:cNvCxnSpPr>
          <p:nvPr/>
        </p:nvCxnSpPr>
        <p:spPr>
          <a:xfrm flipV="1">
            <a:off x="6433904" y="3652604"/>
            <a:ext cx="708492" cy="327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6"/>
            <a:endCxn id="13" idx="1"/>
          </p:cNvCxnSpPr>
          <p:nvPr/>
        </p:nvCxnSpPr>
        <p:spPr>
          <a:xfrm>
            <a:off x="6464300" y="3136900"/>
            <a:ext cx="6780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1685807" y="247015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>
            <a:off x="3670300" y="449580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577171" y="5700236"/>
            <a:ext cx="213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Wrong Speculation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Speculative Parallelization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2933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38400" y="4076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766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6002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8067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479800" y="4267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083300" y="2946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0" y="36068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08700" y="3924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86600" y="3327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96100" y="4305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4" idx="3"/>
            <a:endCxn id="7" idx="0"/>
          </p:cNvCxnSpPr>
          <p:nvPr/>
        </p:nvCxnSpPr>
        <p:spPr>
          <a:xfrm flipH="1">
            <a:off x="1790700" y="3258904"/>
            <a:ext cx="246296" cy="627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5" idx="2"/>
          </p:cNvCxnSpPr>
          <p:nvPr/>
        </p:nvCxnSpPr>
        <p:spPr>
          <a:xfrm>
            <a:off x="1981200" y="4076700"/>
            <a:ext cx="4572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6"/>
            <a:endCxn id="8" idx="1"/>
          </p:cNvCxnSpPr>
          <p:nvPr/>
        </p:nvCxnSpPr>
        <p:spPr>
          <a:xfrm>
            <a:off x="2362200" y="3124200"/>
            <a:ext cx="500296" cy="284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5" idx="7"/>
          </p:cNvCxnSpPr>
          <p:nvPr/>
        </p:nvCxnSpPr>
        <p:spPr>
          <a:xfrm flipH="1">
            <a:off x="2763604" y="3678004"/>
            <a:ext cx="98892" cy="454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6"/>
            <a:endCxn id="9" idx="2"/>
          </p:cNvCxnSpPr>
          <p:nvPr/>
        </p:nvCxnSpPr>
        <p:spPr>
          <a:xfrm>
            <a:off x="2819400" y="4267200"/>
            <a:ext cx="6604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4"/>
            <a:endCxn id="9" idx="0"/>
          </p:cNvCxnSpPr>
          <p:nvPr/>
        </p:nvCxnSpPr>
        <p:spPr>
          <a:xfrm>
            <a:off x="3467100" y="3276600"/>
            <a:ext cx="203200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7"/>
            <a:endCxn id="6" idx="1"/>
          </p:cNvCxnSpPr>
          <p:nvPr/>
        </p:nvCxnSpPr>
        <p:spPr>
          <a:xfrm flipV="1">
            <a:off x="2306404" y="2951396"/>
            <a:ext cx="1025992" cy="38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  <a:endCxn id="9" idx="1"/>
          </p:cNvCxnSpPr>
          <p:nvPr/>
        </p:nvCxnSpPr>
        <p:spPr>
          <a:xfrm>
            <a:off x="3131904" y="3678004"/>
            <a:ext cx="403692" cy="644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1" idx="7"/>
          </p:cNvCxnSpPr>
          <p:nvPr/>
        </p:nvCxnSpPr>
        <p:spPr>
          <a:xfrm flipH="1">
            <a:off x="5659204" y="3271604"/>
            <a:ext cx="479892" cy="390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5"/>
            <a:endCxn id="12" idx="2"/>
          </p:cNvCxnSpPr>
          <p:nvPr/>
        </p:nvCxnSpPr>
        <p:spPr>
          <a:xfrm>
            <a:off x="5659204" y="3932004"/>
            <a:ext cx="449496" cy="1827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5"/>
            <a:endCxn id="14" idx="2"/>
          </p:cNvCxnSpPr>
          <p:nvPr/>
        </p:nvCxnSpPr>
        <p:spPr>
          <a:xfrm>
            <a:off x="6433904" y="4249504"/>
            <a:ext cx="4621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4"/>
            <a:endCxn id="14" idx="0"/>
          </p:cNvCxnSpPr>
          <p:nvPr/>
        </p:nvCxnSpPr>
        <p:spPr>
          <a:xfrm flipH="1">
            <a:off x="7086600" y="3708400"/>
            <a:ext cx="190500" cy="596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7"/>
            <a:endCxn id="13" idx="3"/>
          </p:cNvCxnSpPr>
          <p:nvPr/>
        </p:nvCxnSpPr>
        <p:spPr>
          <a:xfrm flipV="1">
            <a:off x="6433904" y="3652604"/>
            <a:ext cx="708492" cy="327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6"/>
            <a:endCxn id="13" idx="1"/>
          </p:cNvCxnSpPr>
          <p:nvPr/>
        </p:nvCxnSpPr>
        <p:spPr>
          <a:xfrm>
            <a:off x="6464300" y="3136900"/>
            <a:ext cx="6780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1685807" y="247015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>
            <a:off x="3670300" y="449580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577171" y="5700236"/>
            <a:ext cx="213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Wrong Speculation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6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Speculative Parallelization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2933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4076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002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067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79800" y="4267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83300" y="2946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0" y="36068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08700" y="3924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86600" y="3327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96100" y="4305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4" idx="3"/>
            <a:endCxn id="7" idx="0"/>
          </p:cNvCxnSpPr>
          <p:nvPr/>
        </p:nvCxnSpPr>
        <p:spPr>
          <a:xfrm flipH="1">
            <a:off x="1790700" y="3258904"/>
            <a:ext cx="246296" cy="627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5" idx="2"/>
          </p:cNvCxnSpPr>
          <p:nvPr/>
        </p:nvCxnSpPr>
        <p:spPr>
          <a:xfrm>
            <a:off x="1981200" y="4076700"/>
            <a:ext cx="4572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6"/>
            <a:endCxn id="8" idx="1"/>
          </p:cNvCxnSpPr>
          <p:nvPr/>
        </p:nvCxnSpPr>
        <p:spPr>
          <a:xfrm>
            <a:off x="2362200" y="3124200"/>
            <a:ext cx="500296" cy="284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5" idx="7"/>
          </p:cNvCxnSpPr>
          <p:nvPr/>
        </p:nvCxnSpPr>
        <p:spPr>
          <a:xfrm flipH="1">
            <a:off x="2763604" y="3678004"/>
            <a:ext cx="98892" cy="454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6"/>
            <a:endCxn id="9" idx="2"/>
          </p:cNvCxnSpPr>
          <p:nvPr/>
        </p:nvCxnSpPr>
        <p:spPr>
          <a:xfrm>
            <a:off x="2819400" y="4267200"/>
            <a:ext cx="6604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4"/>
            <a:endCxn id="9" idx="0"/>
          </p:cNvCxnSpPr>
          <p:nvPr/>
        </p:nvCxnSpPr>
        <p:spPr>
          <a:xfrm>
            <a:off x="3467100" y="3276600"/>
            <a:ext cx="203200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7"/>
            <a:endCxn id="6" idx="1"/>
          </p:cNvCxnSpPr>
          <p:nvPr/>
        </p:nvCxnSpPr>
        <p:spPr>
          <a:xfrm flipV="1">
            <a:off x="2306404" y="2951396"/>
            <a:ext cx="1025992" cy="38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  <a:endCxn id="9" idx="1"/>
          </p:cNvCxnSpPr>
          <p:nvPr/>
        </p:nvCxnSpPr>
        <p:spPr>
          <a:xfrm>
            <a:off x="3131904" y="3678004"/>
            <a:ext cx="403692" cy="644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1" idx="7"/>
          </p:cNvCxnSpPr>
          <p:nvPr/>
        </p:nvCxnSpPr>
        <p:spPr>
          <a:xfrm flipH="1">
            <a:off x="5659204" y="3271604"/>
            <a:ext cx="479892" cy="390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5"/>
            <a:endCxn id="12" idx="2"/>
          </p:cNvCxnSpPr>
          <p:nvPr/>
        </p:nvCxnSpPr>
        <p:spPr>
          <a:xfrm>
            <a:off x="5659204" y="3932004"/>
            <a:ext cx="449496" cy="1827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5"/>
            <a:endCxn id="14" idx="2"/>
          </p:cNvCxnSpPr>
          <p:nvPr/>
        </p:nvCxnSpPr>
        <p:spPr>
          <a:xfrm>
            <a:off x="6433904" y="4249504"/>
            <a:ext cx="4621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4"/>
            <a:endCxn id="14" idx="0"/>
          </p:cNvCxnSpPr>
          <p:nvPr/>
        </p:nvCxnSpPr>
        <p:spPr>
          <a:xfrm flipH="1">
            <a:off x="7086600" y="3708400"/>
            <a:ext cx="190500" cy="596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7"/>
            <a:endCxn id="13" idx="3"/>
          </p:cNvCxnSpPr>
          <p:nvPr/>
        </p:nvCxnSpPr>
        <p:spPr>
          <a:xfrm flipV="1">
            <a:off x="6433904" y="3652604"/>
            <a:ext cx="708492" cy="327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6"/>
            <a:endCxn id="13" idx="1"/>
          </p:cNvCxnSpPr>
          <p:nvPr/>
        </p:nvCxnSpPr>
        <p:spPr>
          <a:xfrm>
            <a:off x="6464300" y="3136900"/>
            <a:ext cx="6780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1199914" y="151130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913848" y="1634609"/>
            <a:ext cx="380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Serial Thread Wrapped in STM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2400" y="5577006"/>
            <a:ext cx="893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STMs provide “atomic “ construct and take care of conflicts by rolling back one thread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Speculative Parallelization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2933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4076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002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067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79800" y="4267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83300" y="2946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0" y="36068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08700" y="3924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86600" y="3327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96100" y="4305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4" idx="3"/>
            <a:endCxn id="7" idx="0"/>
          </p:cNvCxnSpPr>
          <p:nvPr/>
        </p:nvCxnSpPr>
        <p:spPr>
          <a:xfrm flipH="1">
            <a:off x="1790700" y="3258904"/>
            <a:ext cx="246296" cy="627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5" idx="2"/>
          </p:cNvCxnSpPr>
          <p:nvPr/>
        </p:nvCxnSpPr>
        <p:spPr>
          <a:xfrm>
            <a:off x="1981200" y="4076700"/>
            <a:ext cx="4572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6"/>
            <a:endCxn id="8" idx="1"/>
          </p:cNvCxnSpPr>
          <p:nvPr/>
        </p:nvCxnSpPr>
        <p:spPr>
          <a:xfrm>
            <a:off x="2362200" y="3124200"/>
            <a:ext cx="500296" cy="284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5" idx="7"/>
          </p:cNvCxnSpPr>
          <p:nvPr/>
        </p:nvCxnSpPr>
        <p:spPr>
          <a:xfrm flipH="1">
            <a:off x="2763604" y="3678004"/>
            <a:ext cx="98892" cy="454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6"/>
            <a:endCxn id="9" idx="2"/>
          </p:cNvCxnSpPr>
          <p:nvPr/>
        </p:nvCxnSpPr>
        <p:spPr>
          <a:xfrm>
            <a:off x="2819400" y="4267200"/>
            <a:ext cx="6604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4"/>
            <a:endCxn id="9" idx="0"/>
          </p:cNvCxnSpPr>
          <p:nvPr/>
        </p:nvCxnSpPr>
        <p:spPr>
          <a:xfrm>
            <a:off x="3467100" y="3276600"/>
            <a:ext cx="203200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7"/>
            <a:endCxn id="6" idx="1"/>
          </p:cNvCxnSpPr>
          <p:nvPr/>
        </p:nvCxnSpPr>
        <p:spPr>
          <a:xfrm flipV="1">
            <a:off x="2306404" y="2951396"/>
            <a:ext cx="1025992" cy="38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  <a:endCxn id="9" idx="1"/>
          </p:cNvCxnSpPr>
          <p:nvPr/>
        </p:nvCxnSpPr>
        <p:spPr>
          <a:xfrm>
            <a:off x="3131904" y="3678004"/>
            <a:ext cx="403692" cy="644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1" idx="7"/>
          </p:cNvCxnSpPr>
          <p:nvPr/>
        </p:nvCxnSpPr>
        <p:spPr>
          <a:xfrm flipH="1">
            <a:off x="5659204" y="3271604"/>
            <a:ext cx="479892" cy="390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5"/>
            <a:endCxn id="12" idx="2"/>
          </p:cNvCxnSpPr>
          <p:nvPr/>
        </p:nvCxnSpPr>
        <p:spPr>
          <a:xfrm>
            <a:off x="5659204" y="3932004"/>
            <a:ext cx="449496" cy="1827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5"/>
            <a:endCxn id="14" idx="2"/>
          </p:cNvCxnSpPr>
          <p:nvPr/>
        </p:nvCxnSpPr>
        <p:spPr>
          <a:xfrm>
            <a:off x="6433904" y="4249504"/>
            <a:ext cx="4621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4"/>
            <a:endCxn id="14" idx="0"/>
          </p:cNvCxnSpPr>
          <p:nvPr/>
        </p:nvCxnSpPr>
        <p:spPr>
          <a:xfrm flipH="1">
            <a:off x="7086600" y="3708400"/>
            <a:ext cx="190500" cy="596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7"/>
            <a:endCxn id="13" idx="3"/>
          </p:cNvCxnSpPr>
          <p:nvPr/>
        </p:nvCxnSpPr>
        <p:spPr>
          <a:xfrm flipV="1">
            <a:off x="6433904" y="3652604"/>
            <a:ext cx="708492" cy="327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6"/>
            <a:endCxn id="13" idx="1"/>
          </p:cNvCxnSpPr>
          <p:nvPr/>
        </p:nvCxnSpPr>
        <p:spPr>
          <a:xfrm>
            <a:off x="6464300" y="3136900"/>
            <a:ext cx="6780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1715618" y="244475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832100" y="5791200"/>
            <a:ext cx="380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Serial Thread Wrapped in STM</a:t>
            </a:r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>
            <a:off x="3657600" y="445770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813307" y="247015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Speculative Parallelization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2933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4076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002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067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79800" y="4267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83300" y="2946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0" y="36068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08700" y="3924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86600" y="3327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96100" y="4305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4" idx="3"/>
            <a:endCxn id="7" idx="0"/>
          </p:cNvCxnSpPr>
          <p:nvPr/>
        </p:nvCxnSpPr>
        <p:spPr>
          <a:xfrm flipH="1">
            <a:off x="1790700" y="3258904"/>
            <a:ext cx="246296" cy="627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5" idx="2"/>
          </p:cNvCxnSpPr>
          <p:nvPr/>
        </p:nvCxnSpPr>
        <p:spPr>
          <a:xfrm>
            <a:off x="1981200" y="4076700"/>
            <a:ext cx="4572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6"/>
            <a:endCxn id="8" idx="1"/>
          </p:cNvCxnSpPr>
          <p:nvPr/>
        </p:nvCxnSpPr>
        <p:spPr>
          <a:xfrm>
            <a:off x="2362200" y="3124200"/>
            <a:ext cx="500296" cy="284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5" idx="7"/>
          </p:cNvCxnSpPr>
          <p:nvPr/>
        </p:nvCxnSpPr>
        <p:spPr>
          <a:xfrm flipH="1">
            <a:off x="2763604" y="3678004"/>
            <a:ext cx="98892" cy="454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6"/>
            <a:endCxn id="9" idx="2"/>
          </p:cNvCxnSpPr>
          <p:nvPr/>
        </p:nvCxnSpPr>
        <p:spPr>
          <a:xfrm>
            <a:off x="2819400" y="4267200"/>
            <a:ext cx="6604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4"/>
            <a:endCxn id="9" idx="0"/>
          </p:cNvCxnSpPr>
          <p:nvPr/>
        </p:nvCxnSpPr>
        <p:spPr>
          <a:xfrm>
            <a:off x="3467100" y="3276600"/>
            <a:ext cx="203200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7"/>
            <a:endCxn id="6" idx="1"/>
          </p:cNvCxnSpPr>
          <p:nvPr/>
        </p:nvCxnSpPr>
        <p:spPr>
          <a:xfrm flipV="1">
            <a:off x="2306404" y="2951396"/>
            <a:ext cx="1025992" cy="38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  <a:endCxn id="9" idx="1"/>
          </p:cNvCxnSpPr>
          <p:nvPr/>
        </p:nvCxnSpPr>
        <p:spPr>
          <a:xfrm>
            <a:off x="3131904" y="3678004"/>
            <a:ext cx="403692" cy="644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1" idx="7"/>
          </p:cNvCxnSpPr>
          <p:nvPr/>
        </p:nvCxnSpPr>
        <p:spPr>
          <a:xfrm flipH="1">
            <a:off x="5659204" y="3271604"/>
            <a:ext cx="479892" cy="390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5"/>
            <a:endCxn id="12" idx="2"/>
          </p:cNvCxnSpPr>
          <p:nvPr/>
        </p:nvCxnSpPr>
        <p:spPr>
          <a:xfrm>
            <a:off x="5659204" y="3932004"/>
            <a:ext cx="449496" cy="1827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5"/>
            <a:endCxn id="14" idx="2"/>
          </p:cNvCxnSpPr>
          <p:nvPr/>
        </p:nvCxnSpPr>
        <p:spPr>
          <a:xfrm>
            <a:off x="6433904" y="4249504"/>
            <a:ext cx="4621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4"/>
            <a:endCxn id="14" idx="0"/>
          </p:cNvCxnSpPr>
          <p:nvPr/>
        </p:nvCxnSpPr>
        <p:spPr>
          <a:xfrm flipH="1">
            <a:off x="7086600" y="3708400"/>
            <a:ext cx="190500" cy="596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7"/>
            <a:endCxn id="13" idx="3"/>
          </p:cNvCxnSpPr>
          <p:nvPr/>
        </p:nvCxnSpPr>
        <p:spPr>
          <a:xfrm flipV="1">
            <a:off x="6433904" y="3652604"/>
            <a:ext cx="708492" cy="327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6"/>
            <a:endCxn id="13" idx="1"/>
          </p:cNvCxnSpPr>
          <p:nvPr/>
        </p:nvCxnSpPr>
        <p:spPr>
          <a:xfrm>
            <a:off x="6464300" y="3136900"/>
            <a:ext cx="6780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1715618" y="244475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832100" y="5791200"/>
            <a:ext cx="380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Serial Thread Wrapped in STM</a:t>
            </a:r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>
            <a:off x="3657600" y="445770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813307" y="247015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3276600" y="4372652"/>
            <a:ext cx="1295400" cy="8089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76600" y="4249504"/>
            <a:ext cx="1295400" cy="932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2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Speculative Parallelization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981200" y="2933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438400" y="4076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2766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6002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8067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479800" y="4267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083300" y="2946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5334000" y="36068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108700" y="3924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7086600" y="3327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896100" y="4305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43" name="Straight Connector 42"/>
          <p:cNvCxnSpPr>
            <a:stCxn id="31" idx="3"/>
            <a:endCxn id="34" idx="0"/>
          </p:cNvCxnSpPr>
          <p:nvPr/>
        </p:nvCxnSpPr>
        <p:spPr>
          <a:xfrm flipH="1">
            <a:off x="1790700" y="3258904"/>
            <a:ext cx="246296" cy="627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4" idx="6"/>
            <a:endCxn id="32" idx="2"/>
          </p:cNvCxnSpPr>
          <p:nvPr/>
        </p:nvCxnSpPr>
        <p:spPr>
          <a:xfrm>
            <a:off x="1981200" y="4076700"/>
            <a:ext cx="4572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1" idx="6"/>
            <a:endCxn id="35" idx="1"/>
          </p:cNvCxnSpPr>
          <p:nvPr/>
        </p:nvCxnSpPr>
        <p:spPr>
          <a:xfrm>
            <a:off x="2362200" y="3124200"/>
            <a:ext cx="500296" cy="284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5" idx="3"/>
            <a:endCxn id="32" idx="7"/>
          </p:cNvCxnSpPr>
          <p:nvPr/>
        </p:nvCxnSpPr>
        <p:spPr>
          <a:xfrm flipH="1">
            <a:off x="2763604" y="3678004"/>
            <a:ext cx="98892" cy="454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2" idx="6"/>
            <a:endCxn id="36" idx="2"/>
          </p:cNvCxnSpPr>
          <p:nvPr/>
        </p:nvCxnSpPr>
        <p:spPr>
          <a:xfrm>
            <a:off x="2819400" y="4267200"/>
            <a:ext cx="6604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3" idx="4"/>
            <a:endCxn id="36" idx="0"/>
          </p:cNvCxnSpPr>
          <p:nvPr/>
        </p:nvCxnSpPr>
        <p:spPr>
          <a:xfrm>
            <a:off x="3467100" y="3276600"/>
            <a:ext cx="203200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1" idx="7"/>
            <a:endCxn id="33" idx="1"/>
          </p:cNvCxnSpPr>
          <p:nvPr/>
        </p:nvCxnSpPr>
        <p:spPr>
          <a:xfrm flipV="1">
            <a:off x="2306404" y="2951396"/>
            <a:ext cx="1025992" cy="38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5" idx="5"/>
            <a:endCxn id="36" idx="1"/>
          </p:cNvCxnSpPr>
          <p:nvPr/>
        </p:nvCxnSpPr>
        <p:spPr>
          <a:xfrm>
            <a:off x="3131904" y="3678004"/>
            <a:ext cx="403692" cy="644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7" idx="3"/>
            <a:endCxn id="38" idx="7"/>
          </p:cNvCxnSpPr>
          <p:nvPr/>
        </p:nvCxnSpPr>
        <p:spPr>
          <a:xfrm flipH="1">
            <a:off x="5659204" y="3271604"/>
            <a:ext cx="479892" cy="390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8" idx="5"/>
            <a:endCxn id="39" idx="2"/>
          </p:cNvCxnSpPr>
          <p:nvPr/>
        </p:nvCxnSpPr>
        <p:spPr>
          <a:xfrm>
            <a:off x="5659204" y="3932004"/>
            <a:ext cx="449496" cy="1827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9" idx="5"/>
            <a:endCxn id="42" idx="2"/>
          </p:cNvCxnSpPr>
          <p:nvPr/>
        </p:nvCxnSpPr>
        <p:spPr>
          <a:xfrm>
            <a:off x="6433904" y="4249504"/>
            <a:ext cx="4621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1" idx="4"/>
            <a:endCxn id="42" idx="0"/>
          </p:cNvCxnSpPr>
          <p:nvPr/>
        </p:nvCxnSpPr>
        <p:spPr>
          <a:xfrm flipH="1">
            <a:off x="7086600" y="3708400"/>
            <a:ext cx="190500" cy="596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9" idx="7"/>
            <a:endCxn id="41" idx="3"/>
          </p:cNvCxnSpPr>
          <p:nvPr/>
        </p:nvCxnSpPr>
        <p:spPr>
          <a:xfrm flipV="1">
            <a:off x="6433904" y="3652604"/>
            <a:ext cx="708492" cy="327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7" idx="6"/>
            <a:endCxn id="41" idx="1"/>
          </p:cNvCxnSpPr>
          <p:nvPr/>
        </p:nvCxnSpPr>
        <p:spPr>
          <a:xfrm>
            <a:off x="6464300" y="3136900"/>
            <a:ext cx="6780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1685807" y="247015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 57"/>
          <p:cNvSpPr/>
          <p:nvPr/>
        </p:nvSpPr>
        <p:spPr>
          <a:xfrm>
            <a:off x="5843703" y="252095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863850" y="5105400"/>
            <a:ext cx="380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Serial Thread Wrapped in STM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37824" y="5652532"/>
            <a:ext cx="7615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Sort of Data Parallelism over an Irregular Data Structure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we do better?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Introduction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Connected Components Problem and Speculative Parallelization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STMs and the Merge Construct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Evaluation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Introduction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Connected Components Problem and Speculative Parallelization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u="sng" dirty="0" smtClean="0"/>
              <a:t>STMs and the Merge Construct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Evaluation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4191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STMs optimistically execute code and provide </a:t>
            </a:r>
            <a:r>
              <a:rPr lang="en-US" b="1" i="1" dirty="0" smtClean="0"/>
              <a:t>atomicity</a:t>
            </a:r>
            <a:r>
              <a:rPr lang="en-US" dirty="0" smtClean="0"/>
              <a:t> and </a:t>
            </a:r>
            <a:r>
              <a:rPr lang="en-US" b="1" i="1" dirty="0" smtClean="0"/>
              <a:t>isolation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Monitor for conflicts at runtime and perform rollbacks on conflicts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be used for speculative computation but not designed for them</a:t>
            </a:r>
          </a:p>
          <a:p>
            <a:pPr marL="18288" indent="0">
              <a:buNone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Main STM Overheads: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Logging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Rollback after conflict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543800" cy="914400"/>
          </a:xfrm>
        </p:spPr>
        <p:txBody>
          <a:bodyPr/>
          <a:lstStyle/>
          <a:p>
            <a:r>
              <a:rPr lang="en-US" sz="3600" dirty="0" smtClean="0"/>
              <a:t>Software Transactional Memory (STMs)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04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543800" cy="914400"/>
          </a:xfrm>
        </p:spPr>
        <p:txBody>
          <a:bodyPr/>
          <a:lstStyle/>
          <a:p>
            <a:r>
              <a:rPr lang="en-US" sz="3600" dirty="0" smtClean="0"/>
              <a:t>Software Transactional Memory (STMs)</a:t>
            </a:r>
            <a:endParaRPr lang="en-US" sz="3600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54102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STMs optimistically execute code and provide </a:t>
            </a:r>
            <a:r>
              <a:rPr lang="en-US" b="1" i="1" dirty="0" smtClean="0"/>
              <a:t>atomicity</a:t>
            </a:r>
            <a:r>
              <a:rPr lang="en-US" dirty="0" smtClean="0"/>
              <a:t> and </a:t>
            </a:r>
            <a:r>
              <a:rPr lang="en-US" b="1" i="1" dirty="0" smtClean="0"/>
              <a:t>isolation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Monitor for conflicts at runtime and perform rollbacks on conflicts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be used for speculative computation but not designed for them</a:t>
            </a:r>
          </a:p>
          <a:p>
            <a:pPr marL="18288" indent="0">
              <a:buNone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Main Overheads: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Logging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Rollback after conflict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Inherent cost of rollback</a:t>
            </a:r>
          </a:p>
          <a:p>
            <a:pPr lvl="2">
              <a:buFont typeface="Arial" pitchFamily="34" charset="0"/>
              <a:buChar char="•"/>
            </a:pPr>
            <a:r>
              <a:rPr lang="en-US" u="sng" dirty="0"/>
              <a:t>Cost of lost </a:t>
            </a:r>
            <a:r>
              <a:rPr lang="en-US" u="sng" dirty="0" smtClean="0"/>
              <a:t>work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 we have to discard all the work?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Checkpointing</a:t>
            </a:r>
            <a:r>
              <a:rPr lang="en-US" dirty="0"/>
              <a:t> state (Safe compiler-driven transaction </a:t>
            </a:r>
            <a:r>
              <a:rPr lang="en-US" dirty="0" err="1"/>
              <a:t>checkpointing</a:t>
            </a:r>
            <a:r>
              <a:rPr lang="en-US" dirty="0"/>
              <a:t> and recovery, OOPSLA ‘12, </a:t>
            </a:r>
            <a:r>
              <a:rPr lang="en-US" dirty="0" err="1"/>
              <a:t>Jaswanth</a:t>
            </a:r>
            <a:r>
              <a:rPr lang="en-US" dirty="0"/>
              <a:t> </a:t>
            </a:r>
            <a:r>
              <a:rPr lang="en-US" dirty="0" err="1" smtClean="0"/>
              <a:t>Sreeram</a:t>
            </a:r>
            <a:r>
              <a:rPr lang="en-US" dirty="0" smtClean="0"/>
              <a:t>, </a:t>
            </a:r>
            <a:r>
              <a:rPr lang="en-US" dirty="0" err="1" smtClean="0"/>
              <a:t>Santosh</a:t>
            </a:r>
            <a:r>
              <a:rPr lang="en-US" dirty="0" smtClean="0"/>
              <a:t> </a:t>
            </a:r>
            <a:r>
              <a:rPr lang="en-US" dirty="0" err="1" smtClean="0"/>
              <a:t>Pande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 we try merging the state from the aborting transaction?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248400" y="353695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705600" y="467995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543800" y="349885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67400" y="448945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73900" y="395605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747000" y="487045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2" idx="3"/>
            <a:endCxn id="35" idx="0"/>
          </p:cNvCxnSpPr>
          <p:nvPr/>
        </p:nvCxnSpPr>
        <p:spPr>
          <a:xfrm flipH="1">
            <a:off x="6057900" y="3862154"/>
            <a:ext cx="246296" cy="627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6"/>
            <a:endCxn id="33" idx="2"/>
          </p:cNvCxnSpPr>
          <p:nvPr/>
        </p:nvCxnSpPr>
        <p:spPr>
          <a:xfrm>
            <a:off x="6248400" y="4679950"/>
            <a:ext cx="4572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2" idx="6"/>
            <a:endCxn id="36" idx="1"/>
          </p:cNvCxnSpPr>
          <p:nvPr/>
        </p:nvCxnSpPr>
        <p:spPr>
          <a:xfrm>
            <a:off x="6629400" y="3727450"/>
            <a:ext cx="500296" cy="284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6" idx="3"/>
            <a:endCxn id="33" idx="7"/>
          </p:cNvCxnSpPr>
          <p:nvPr/>
        </p:nvCxnSpPr>
        <p:spPr>
          <a:xfrm flipH="1">
            <a:off x="7030804" y="4281254"/>
            <a:ext cx="98892" cy="454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3" idx="6"/>
            <a:endCxn id="37" idx="2"/>
          </p:cNvCxnSpPr>
          <p:nvPr/>
        </p:nvCxnSpPr>
        <p:spPr>
          <a:xfrm>
            <a:off x="7086600" y="4870450"/>
            <a:ext cx="6604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4"/>
            <a:endCxn id="37" idx="0"/>
          </p:cNvCxnSpPr>
          <p:nvPr/>
        </p:nvCxnSpPr>
        <p:spPr>
          <a:xfrm>
            <a:off x="7734300" y="3879850"/>
            <a:ext cx="203200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2" idx="7"/>
            <a:endCxn id="34" idx="1"/>
          </p:cNvCxnSpPr>
          <p:nvPr/>
        </p:nvCxnSpPr>
        <p:spPr>
          <a:xfrm flipV="1">
            <a:off x="6573604" y="3554646"/>
            <a:ext cx="1025992" cy="38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6" idx="5"/>
            <a:endCxn id="37" idx="1"/>
          </p:cNvCxnSpPr>
          <p:nvPr/>
        </p:nvCxnSpPr>
        <p:spPr>
          <a:xfrm>
            <a:off x="7399104" y="4281254"/>
            <a:ext cx="403692" cy="644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5982818" y="304800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924800" y="506095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7835900" y="5060950"/>
            <a:ext cx="850900" cy="501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7" idx="0"/>
          </p:cNvCxnSpPr>
          <p:nvPr/>
        </p:nvCxnSpPr>
        <p:spPr>
          <a:xfrm>
            <a:off x="7924800" y="5060950"/>
            <a:ext cx="590786" cy="501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2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Merge Construct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848600" cy="2514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STMs discard work from transaction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we salvage the work that it has done?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try to merge what it has processed with other transaction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Merge Construct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848600" cy="2514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STMs discard work from transaction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we salvage the work that it has done?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try to merge what it has processed with other transaction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216386" y="429260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32560" y="3897868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0101101101110001101010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6477000" y="4352248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096000" y="4267200"/>
            <a:ext cx="1295400" cy="8089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4144052"/>
            <a:ext cx="1295400" cy="932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14438" y="389786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110101101100111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Merge Construct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848600" cy="2514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STMs discard work from transaction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we salvage the work that it has done?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try to merge what it has processed with other transaction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216386" y="395718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32560" y="356244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0101101101110001101010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6477000" y="4352248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096000" y="4267200"/>
            <a:ext cx="1295400" cy="8089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4144052"/>
            <a:ext cx="1295400" cy="932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14438" y="389786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110101101100111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76327" y="544670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01010101011100111010101010</a:t>
            </a:r>
            <a:endParaRPr lang="en-US" dirty="0"/>
          </a:p>
        </p:txBody>
      </p:sp>
      <p:sp>
        <p:nvSpPr>
          <p:cNvPr id="12" name="Plus 11"/>
          <p:cNvSpPr/>
          <p:nvPr/>
        </p:nvSpPr>
        <p:spPr>
          <a:xfrm>
            <a:off x="4495800" y="4199848"/>
            <a:ext cx="629285" cy="72390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362200" y="4742654"/>
            <a:ext cx="44497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448751" y="5943600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24600" y="6190218"/>
            <a:ext cx="261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dependent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Merge for CCP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371600" y="2223532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632214" y="2195312"/>
            <a:ext cx="590786" cy="615950"/>
          </a:xfrm>
          <a:custGeom>
            <a:avLst/>
            <a:gdLst>
              <a:gd name="connsiteX0" fmla="*/ 0 w 1181572"/>
              <a:gd name="connsiteY0" fmla="*/ 0 h 1231900"/>
              <a:gd name="connsiteX1" fmla="*/ 1181100 w 1181572"/>
              <a:gd name="connsiteY1" fmla="*/ 254000 h 1231900"/>
              <a:gd name="connsiteX2" fmla="*/ 152400 w 1181572"/>
              <a:gd name="connsiteY2" fmla="*/ 889000 h 1231900"/>
              <a:gd name="connsiteX3" fmla="*/ 901700 w 1181572"/>
              <a:gd name="connsiteY3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72" h="1231900">
                <a:moveTo>
                  <a:pt x="0" y="0"/>
                </a:moveTo>
                <a:cubicBezTo>
                  <a:pt x="577850" y="52916"/>
                  <a:pt x="1155700" y="105833"/>
                  <a:pt x="1181100" y="254000"/>
                </a:cubicBezTo>
                <a:cubicBezTo>
                  <a:pt x="1206500" y="402167"/>
                  <a:pt x="198967" y="726017"/>
                  <a:pt x="152400" y="889000"/>
                </a:cubicBezTo>
                <a:cubicBezTo>
                  <a:pt x="105833" y="1051983"/>
                  <a:pt x="770467" y="1166283"/>
                  <a:pt x="901700" y="1231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251214" y="2110264"/>
            <a:ext cx="1295400" cy="8089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51214" y="1987116"/>
            <a:ext cx="1295400" cy="932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8157" y="2160776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nodes_stack</a:t>
            </a:r>
            <a:endParaRPr lang="en-US" sz="1600" dirty="0" smtClean="0"/>
          </a:p>
          <a:p>
            <a:r>
              <a:rPr lang="en-US" sz="1600" dirty="0" err="1" smtClean="0"/>
              <a:t>marked_nodes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546614" y="2195312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nodes_stack</a:t>
            </a:r>
            <a:endParaRPr lang="en-US" sz="1600" dirty="0" smtClean="0"/>
          </a:p>
          <a:p>
            <a:r>
              <a:rPr lang="en-US" sz="1600" dirty="0" err="1" smtClean="0"/>
              <a:t>marked_nodes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93" y="4800600"/>
            <a:ext cx="5791200" cy="125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72286" y="1157570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Conceptually Simple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048000"/>
            <a:ext cx="876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transaction conflicts only because it was working on the same component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Before </a:t>
            </a:r>
            <a:r>
              <a:rPr lang="en-US" dirty="0"/>
              <a:t>a </a:t>
            </a:r>
            <a:r>
              <a:rPr lang="en-US" dirty="0" smtClean="0"/>
              <a:t>transaction </a:t>
            </a:r>
            <a:r>
              <a:rPr lang="en-US" dirty="0"/>
              <a:t>is discarded take its </a:t>
            </a:r>
            <a:r>
              <a:rPr lang="en-US" b="1" i="1" dirty="0" err="1" smtClean="0"/>
              <a:t>nodes_stack</a:t>
            </a:r>
            <a:r>
              <a:rPr lang="en-US" dirty="0" smtClean="0"/>
              <a:t> and </a:t>
            </a:r>
            <a:r>
              <a:rPr lang="en-US" b="1" i="1" dirty="0" err="1"/>
              <a:t>marked_nodes</a:t>
            </a:r>
            <a:r>
              <a:rPr lang="en-US" dirty="0"/>
              <a:t> list and add it to the continuing </a:t>
            </a:r>
            <a:r>
              <a:rPr lang="en-US" dirty="0" smtClean="0"/>
              <a:t>transaction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Call this MERGE function after a conflict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96012" y="16764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11202" y="16764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608707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(t1: continuing transaction, t2: aborting transaction)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Merge for CCP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724401" cy="158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7848600" cy="16764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We need deal with two main issues: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Consistency of Data Structures in T2 (Aborting Transaction)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Safety of updates for Data Structures in T1 (Continuing Transaction)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 use two user-defined functions MERGE and UPDATE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93" y="4800600"/>
            <a:ext cx="5791200" cy="125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608707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(t1: continuing transaction, t2: aborting transaction)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924800" cy="99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When can T2 abort?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 abort only when it read/writes to shared state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Data Structures in T2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31913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3200400"/>
            <a:ext cx="5791200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2400300"/>
            <a:ext cx="5791200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038600"/>
            <a:ext cx="79248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 smtClean="0"/>
              <a:t>When can T2 abort?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Can abort only when it read/writes to shared state (A or B)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Are it’s data structures </a:t>
            </a:r>
            <a:r>
              <a:rPr lang="en-US" b="1" i="1" dirty="0" err="1" smtClean="0"/>
              <a:t>nodes_stack</a:t>
            </a:r>
            <a:r>
              <a:rPr lang="en-US" dirty="0" smtClean="0"/>
              <a:t> and </a:t>
            </a:r>
            <a:r>
              <a:rPr lang="en-US" b="1" i="1" dirty="0" err="1" smtClean="0"/>
              <a:t>marked_nodes</a:t>
            </a:r>
            <a:r>
              <a:rPr lang="en-US" dirty="0" smtClean="0"/>
              <a:t> safe to use in the merge function?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52500" y="2330450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52500" y="3105150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Data Structures in T2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08" y="1247775"/>
            <a:ext cx="536838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2400" y="2286000"/>
            <a:ext cx="5791200" cy="2159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22400" y="1524000"/>
            <a:ext cx="5791200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998027"/>
            <a:ext cx="5791200" cy="125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62000" y="1428750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0" y="2203450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33400" y="3270249"/>
            <a:ext cx="8229600" cy="1225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b="1" u="sng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Irrespective of conflict at A or B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u="sng" dirty="0" smtClean="0"/>
              <a:t>Both</a:t>
            </a:r>
            <a:r>
              <a:rPr lang="en-US" dirty="0" smtClean="0"/>
              <a:t> Data structures </a:t>
            </a:r>
            <a:r>
              <a:rPr lang="en-US" b="1" i="1" dirty="0" err="1" smtClean="0"/>
              <a:t>nodes_stack</a:t>
            </a:r>
            <a:r>
              <a:rPr lang="en-US" dirty="0" smtClean="0"/>
              <a:t> and </a:t>
            </a:r>
            <a:r>
              <a:rPr lang="en-US" b="1" i="1" dirty="0" err="1" smtClean="0"/>
              <a:t>marked_nodes</a:t>
            </a:r>
            <a:r>
              <a:rPr lang="en-US" dirty="0"/>
              <a:t> </a:t>
            </a:r>
            <a:r>
              <a:rPr lang="en-US" dirty="0" smtClean="0"/>
              <a:t>either have </a:t>
            </a:r>
            <a:r>
              <a:rPr lang="en-US" b="1" i="1" dirty="0" smtClean="0"/>
              <a:t>node</a:t>
            </a:r>
            <a:r>
              <a:rPr lang="en-US" dirty="0" smtClean="0"/>
              <a:t> or do not have it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33671" y="6412468"/>
            <a:ext cx="318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 State of Data Structures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-76200" y="4617027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(t1: continuing transaction, t2: aborting transaction)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914400"/>
          </a:xfrm>
        </p:spPr>
        <p:txBody>
          <a:bodyPr/>
          <a:lstStyle/>
          <a:p>
            <a:r>
              <a:rPr lang="en-US" dirty="0" smtClean="0"/>
              <a:t>Parallelism in Applications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19600" y="1219200"/>
            <a:ext cx="0" cy="518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1402834"/>
            <a:ext cx="317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Regular Parallel Applications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1402834"/>
            <a:ext cx="328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Irregular Parallel Applications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1017429" cy="10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96185" y="3510677"/>
            <a:ext cx="342311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HPC Applications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Dense Matrix Computations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Simulations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…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Large Amount of Parallelism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Easily parallelized</a:t>
            </a:r>
            <a:endParaRPr lang="en-US" dirty="0"/>
          </a:p>
        </p:txBody>
      </p:sp>
      <p:pic>
        <p:nvPicPr>
          <p:cNvPr id="3076" name="Picture 4" descr="http://graphstream-project.org/media/other/CSSS2012/media/polbooks_f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63099"/>
            <a:ext cx="2201142" cy="107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831513" y="3510677"/>
            <a:ext cx="4083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Pointer Based Applications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Graphs, Trees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Linked Lists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…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Significant Amount of Parallelism available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Difficult to parallelize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Data Structures in T2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08" y="1247775"/>
            <a:ext cx="536838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2400" y="2286000"/>
            <a:ext cx="5791200" cy="2159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22400" y="1524000"/>
            <a:ext cx="5791200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2000" y="1428750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0" y="2203450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14550" y="3505200"/>
            <a:ext cx="4406900" cy="609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buNone/>
            </a:pPr>
            <a:r>
              <a:rPr lang="en-US" dirty="0" smtClean="0"/>
              <a:t>Switch around lines 20 and 21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63600" y="4598920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63600" y="5468870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4343400"/>
            <a:ext cx="5285978" cy="209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524000" y="5564120"/>
            <a:ext cx="5791200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24000" y="4617970"/>
            <a:ext cx="5791200" cy="1714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Data Structures in T2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1428750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0" y="2298700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73230"/>
            <a:ext cx="5285978" cy="209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22400" y="2393950"/>
            <a:ext cx="5791200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22400" y="1447800"/>
            <a:ext cx="5791200" cy="1714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04800" y="3270249"/>
            <a:ext cx="8610600" cy="1225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b="1" u="sng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conflict at B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i="1" dirty="0" err="1" smtClean="0"/>
              <a:t>marked_nodes</a:t>
            </a:r>
            <a:r>
              <a:rPr lang="en-US" dirty="0" smtClean="0"/>
              <a:t> has </a:t>
            </a:r>
            <a:r>
              <a:rPr lang="en-US" b="1" i="1" dirty="0" smtClean="0"/>
              <a:t>node</a:t>
            </a:r>
            <a:r>
              <a:rPr lang="en-US" dirty="0" smtClean="0"/>
              <a:t> while </a:t>
            </a:r>
            <a:r>
              <a:rPr lang="en-US" b="1" i="1" dirty="0" err="1" smtClean="0"/>
              <a:t>nodes_stack</a:t>
            </a:r>
            <a:r>
              <a:rPr lang="en-US" i="1" dirty="0"/>
              <a:t> </a:t>
            </a:r>
            <a:r>
              <a:rPr lang="en-US" dirty="0" smtClean="0"/>
              <a:t>does not have it neighbors</a:t>
            </a:r>
          </a:p>
          <a:p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940192"/>
            <a:ext cx="5791200" cy="125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55771" y="6411436"/>
            <a:ext cx="3374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Invalid State of Data Structures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-76200" y="449579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(t1: continuing transaction, t2: aborting transaction)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sz="4000" dirty="0" smtClean="0"/>
              <a:t>Detecting Invalid or Valid States</a:t>
            </a:r>
            <a:endParaRPr lang="en-US" sz="4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066800"/>
            <a:ext cx="8763000" cy="54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b="1" u="sng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Step 1: Identify Conflict Points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Easy step since STMs typically wrap these instructions in special calls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Step 2: Identify Possibility of an Invalid State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 each of the points from Step 1 check if the MERGE function has a set of valid data structures as described in previous slides.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If valid, then nothing needs to be done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If cannot be determined easily or invalid use SNAPSHOT API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SNAPSHOT API: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Call to API made by programmer at a point in code (typically start/end of loop)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Make a copy of the data structures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 only this copy in MERGE function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Example coming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95600"/>
            <a:ext cx="8763000" cy="2057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T1 still executing when T2 is aborting (performing MERGE)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 MERGE specific data structures: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err="1" smtClean="0"/>
              <a:t>merged_nodes_stack</a:t>
            </a:r>
            <a:r>
              <a:rPr lang="en-US" b="1" i="1" dirty="0" smtClean="0"/>
              <a:t> and </a:t>
            </a:r>
            <a:r>
              <a:rPr lang="en-US" b="1" i="1" dirty="0" err="1" smtClean="0"/>
              <a:t>merged_marked_nodes</a:t>
            </a:r>
            <a:r>
              <a:rPr lang="en-US" b="1" i="1" dirty="0" smtClean="0"/>
              <a:t> </a:t>
            </a:r>
            <a:r>
              <a:rPr lang="en-US" dirty="0" smtClean="0"/>
              <a:t>for use in MERGE</a:t>
            </a:r>
            <a:endParaRPr lang="en-US" b="1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Data Structures in T1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99" y="1219200"/>
            <a:ext cx="4724401" cy="158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99" y="5181600"/>
            <a:ext cx="6248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667000"/>
            <a:ext cx="87630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Now the information needs to be incorporated back into the main data structures</a:t>
            </a:r>
          </a:p>
          <a:p>
            <a:endParaRPr lang="en-US" dirty="0"/>
          </a:p>
          <a:p>
            <a:r>
              <a:rPr lang="en-US" dirty="0" smtClean="0"/>
              <a:t>Programmer defines UPDATE function</a:t>
            </a:r>
          </a:p>
          <a:p>
            <a:endParaRPr lang="en-US" dirty="0"/>
          </a:p>
          <a:p>
            <a:r>
              <a:rPr lang="en-US" dirty="0" smtClean="0"/>
              <a:t>Indicates safe points to invoke UPDATE using SAFE_UPDATE_POINT() call</a:t>
            </a:r>
            <a:endParaRPr lang="en-US" b="1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Data Structures in T1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248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800600"/>
            <a:ext cx="59626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9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7543800" cy="914400"/>
          </a:xfrm>
        </p:spPr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54584"/>
            <a:ext cx="4572000" cy="587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4876800"/>
            <a:ext cx="5486400" cy="1828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3886200"/>
            <a:ext cx="54864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2133600"/>
            <a:ext cx="54864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1500" y="1447800"/>
            <a:ext cx="54864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Introduction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Connected Components Problem and Speculative Parallelization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STMs and the Merge Construct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u="sng" dirty="0" smtClean="0"/>
              <a:t>Evaluation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6096000" cy="3657599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Minimum Spanning Tree (MST) Benchmark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Connected Components Benchmark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Configuration: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Dual </a:t>
            </a:r>
            <a:r>
              <a:rPr lang="en-US" dirty="0"/>
              <a:t>quad-core </a:t>
            </a:r>
            <a:r>
              <a:rPr lang="en-US" dirty="0" smtClean="0"/>
              <a:t>Intel Xeon </a:t>
            </a:r>
            <a:r>
              <a:rPr lang="en-US" dirty="0"/>
              <a:t>E5540 (2.53GHz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GCC 4.4.5 with –O3 on Ubuntu 10.10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OpenMP</a:t>
            </a:r>
            <a:r>
              <a:rPr lang="en-US" dirty="0" smtClean="0"/>
              <a:t> used to parallelize the code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TinySTM</a:t>
            </a:r>
            <a:r>
              <a:rPr lang="en-US" dirty="0" smtClean="0"/>
              <a:t> 1.0.0 (ETL)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14400"/>
          </a:xfrm>
        </p:spPr>
        <p:txBody>
          <a:bodyPr/>
          <a:lstStyle/>
          <a:p>
            <a:r>
              <a:rPr lang="en-US" sz="4400" dirty="0" smtClean="0"/>
              <a:t>Minimum Spanning Tree (MST)</a:t>
            </a:r>
            <a:endParaRPr lang="en-US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095375"/>
            <a:ext cx="40481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3838" y="1768475"/>
            <a:ext cx="4800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4892674"/>
            <a:ext cx="4800600" cy="16605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4038600"/>
            <a:ext cx="4800600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600" y="2149475"/>
            <a:ext cx="3886200" cy="3184525"/>
          </a:xfrm>
          <a:prstGeom prst="rect">
            <a:avLst/>
          </a:prstGeom>
          <a:solidFill>
            <a:srgbClr val="00B050">
              <a:alpha val="20000"/>
            </a:srgbClr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124200" y="1524000"/>
            <a:ext cx="2057400" cy="76200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52800" y="4343400"/>
            <a:ext cx="1828800" cy="45720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05400" y="1958975"/>
            <a:ext cx="4202346" cy="3514725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sz="1800" u="sng" dirty="0" smtClean="0"/>
              <a:t>Pseudo-code</a:t>
            </a:r>
          </a:p>
          <a:p>
            <a:pPr marL="18288" indent="0">
              <a:buNone/>
            </a:pPr>
            <a:r>
              <a:rPr lang="en-US" sz="1800" dirty="0" smtClean="0"/>
              <a:t>while </a:t>
            </a:r>
            <a:r>
              <a:rPr lang="en-US" sz="1800" b="1" dirty="0" smtClean="0"/>
              <a:t>node</a:t>
            </a:r>
            <a:r>
              <a:rPr lang="en-US" sz="1800" dirty="0" smtClean="0"/>
              <a:t> do:</a:t>
            </a:r>
            <a:endParaRPr lang="en-US" sz="1800" b="1" dirty="0"/>
          </a:p>
          <a:p>
            <a:pPr marL="18288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if </a:t>
            </a:r>
            <a:r>
              <a:rPr lang="en-US" sz="1800" b="1" dirty="0" smtClean="0"/>
              <a:t>node</a:t>
            </a:r>
            <a:r>
              <a:rPr lang="en-US" sz="1800" dirty="0"/>
              <a:t> </a:t>
            </a:r>
            <a:r>
              <a:rPr lang="en-US" sz="1800" dirty="0" smtClean="0"/>
              <a:t>is marked return</a:t>
            </a:r>
          </a:p>
          <a:p>
            <a:pPr marL="18288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mark </a:t>
            </a:r>
            <a:r>
              <a:rPr lang="en-US" sz="1800" b="1" dirty="0" smtClean="0"/>
              <a:t>node</a:t>
            </a:r>
            <a:r>
              <a:rPr lang="en-US" sz="1800" dirty="0" smtClean="0"/>
              <a:t> with tree number</a:t>
            </a:r>
          </a:p>
          <a:p>
            <a:pPr marL="18288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insert </a:t>
            </a:r>
            <a:r>
              <a:rPr lang="en-US" sz="1800" b="1" dirty="0" smtClean="0"/>
              <a:t>node</a:t>
            </a:r>
            <a:r>
              <a:rPr lang="en-US" sz="1800" dirty="0"/>
              <a:t> </a:t>
            </a:r>
            <a:r>
              <a:rPr lang="en-US" sz="1800" dirty="0" smtClean="0"/>
              <a:t>into </a:t>
            </a:r>
            <a:r>
              <a:rPr lang="en-US" sz="1800" b="1" i="1" dirty="0" err="1" smtClean="0"/>
              <a:t>marked_nodes</a:t>
            </a:r>
            <a:endParaRPr lang="en-US" sz="1800" b="1" i="1" dirty="0" smtClean="0"/>
          </a:p>
          <a:p>
            <a:pPr marL="18288" indent="0">
              <a:buNone/>
            </a:pPr>
            <a:r>
              <a:rPr lang="en-US" sz="1800" b="1" i="1" dirty="0"/>
              <a:t> </a:t>
            </a:r>
            <a:r>
              <a:rPr lang="en-US" sz="1800" b="1" i="1" dirty="0" smtClean="0"/>
              <a:t>   </a:t>
            </a:r>
            <a:r>
              <a:rPr lang="en-US" sz="1800" dirty="0" smtClean="0"/>
              <a:t>find the next </a:t>
            </a:r>
            <a:r>
              <a:rPr lang="en-US" sz="1800" b="1" dirty="0" smtClean="0"/>
              <a:t>edge</a:t>
            </a:r>
            <a:r>
              <a:rPr lang="en-US" sz="1800" dirty="0" smtClean="0"/>
              <a:t> from the </a:t>
            </a:r>
            <a:r>
              <a:rPr lang="en-US" sz="1800" b="1" i="1" dirty="0" err="1" smtClean="0"/>
              <a:t>marked_nodes</a:t>
            </a:r>
            <a:r>
              <a:rPr lang="en-US" sz="1800" b="1" i="1" dirty="0"/>
              <a:t> </a:t>
            </a:r>
            <a:r>
              <a:rPr lang="en-US" sz="1800" dirty="0" smtClean="0"/>
              <a:t>frontier else returns</a:t>
            </a:r>
          </a:p>
          <a:p>
            <a:pPr marL="18288" indent="0">
              <a:buNone/>
            </a:pPr>
            <a:r>
              <a:rPr lang="en-US" sz="1800" b="1" i="1" dirty="0"/>
              <a:t> </a:t>
            </a:r>
            <a:r>
              <a:rPr lang="en-US" sz="1800" b="1" i="1" dirty="0" smtClean="0"/>
              <a:t>   </a:t>
            </a:r>
            <a:r>
              <a:rPr lang="en-US" sz="1800" dirty="0" smtClean="0"/>
              <a:t>add this </a:t>
            </a:r>
            <a:r>
              <a:rPr lang="en-US" sz="1800" b="1" dirty="0" smtClean="0"/>
              <a:t>edge</a:t>
            </a:r>
            <a:r>
              <a:rPr lang="en-US" sz="1800" dirty="0" smtClean="0"/>
              <a:t> to </a:t>
            </a:r>
            <a:r>
              <a:rPr lang="en-US" sz="1800" b="1" i="1" dirty="0" err="1" smtClean="0"/>
              <a:t>tree_edges</a:t>
            </a:r>
            <a:endParaRPr lang="en-US" sz="1800" b="1" i="1" dirty="0" smtClean="0"/>
          </a:p>
          <a:p>
            <a:pPr marL="18288" indent="0">
              <a:buNone/>
            </a:pPr>
            <a:r>
              <a:rPr lang="en-US" sz="1800" b="1" i="1" dirty="0"/>
              <a:t> </a:t>
            </a:r>
            <a:r>
              <a:rPr lang="en-US" sz="1800" b="1" i="1" dirty="0" smtClean="0"/>
              <a:t>   </a:t>
            </a:r>
            <a:r>
              <a:rPr lang="en-US" sz="1800" b="1" dirty="0" smtClean="0"/>
              <a:t>node = </a:t>
            </a:r>
            <a:r>
              <a:rPr lang="en-US" sz="1800" dirty="0" smtClean="0"/>
              <a:t>this </a:t>
            </a:r>
            <a:r>
              <a:rPr lang="en-US" sz="1800" b="1" dirty="0" smtClean="0"/>
              <a:t>edge</a:t>
            </a:r>
            <a:r>
              <a:rPr lang="en-US" sz="1800" dirty="0" smtClean="0"/>
              <a:t>’s unmarked node</a:t>
            </a:r>
            <a:endParaRPr lang="en-US" sz="1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2490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sz="4400" dirty="0" smtClean="0"/>
              <a:t>MST Benchmark</a:t>
            </a:r>
            <a:endParaRPr lang="en-US" sz="4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3594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Results with 4 different configurations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Serial Implementation (No parallelism and No STM overheads)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STM based Parallelization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STM based Parallelization with Merge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STM based Parallelization with Merge and Snapshot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Results from 4 different datasets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DS1 </a:t>
            </a:r>
            <a:r>
              <a:rPr lang="fr-FR" dirty="0"/>
              <a:t>(6000 </a:t>
            </a:r>
            <a:r>
              <a:rPr lang="fr-FR" dirty="0" err="1"/>
              <a:t>nodes</a:t>
            </a:r>
            <a:r>
              <a:rPr lang="fr-FR" dirty="0"/>
              <a:t>): X = 6000, T = 6, N = 6.</a:t>
            </a:r>
          </a:p>
          <a:p>
            <a:pPr lvl="1">
              <a:buFont typeface="Arial" pitchFamily="34" charset="0"/>
              <a:buChar char="•"/>
            </a:pPr>
            <a:r>
              <a:rPr lang="fr-FR" dirty="0"/>
              <a:t>DS2 (9000 </a:t>
            </a:r>
            <a:r>
              <a:rPr lang="fr-FR" dirty="0" err="1"/>
              <a:t>nodes</a:t>
            </a:r>
            <a:r>
              <a:rPr lang="fr-FR" dirty="0"/>
              <a:t>): X = 9000, T = 5, N = 6.</a:t>
            </a:r>
          </a:p>
          <a:p>
            <a:pPr lvl="1">
              <a:buFont typeface="Arial" pitchFamily="34" charset="0"/>
              <a:buChar char="•"/>
            </a:pPr>
            <a:r>
              <a:rPr lang="fr-FR" dirty="0"/>
              <a:t>DS3 (12000 </a:t>
            </a:r>
            <a:r>
              <a:rPr lang="fr-FR" dirty="0" err="1"/>
              <a:t>nodes</a:t>
            </a:r>
            <a:r>
              <a:rPr lang="fr-FR" dirty="0"/>
              <a:t>): X = 12000, T = 4, N = 8.</a:t>
            </a:r>
          </a:p>
          <a:p>
            <a:pPr lvl="1">
              <a:buFont typeface="Arial" pitchFamily="34" charset="0"/>
              <a:buChar char="•"/>
            </a:pPr>
            <a:r>
              <a:rPr lang="fr-FR" dirty="0"/>
              <a:t>DS4 (16000 </a:t>
            </a:r>
            <a:r>
              <a:rPr lang="fr-FR" dirty="0" err="1"/>
              <a:t>nodes</a:t>
            </a:r>
            <a:r>
              <a:rPr lang="fr-FR" dirty="0"/>
              <a:t>): X = 16000, T = 3, N = 8</a:t>
            </a:r>
            <a:r>
              <a:rPr lang="fr-F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andomly </a:t>
            </a:r>
            <a:r>
              <a:rPr lang="en-US" dirty="0"/>
              <a:t>generated parameterized </a:t>
            </a:r>
            <a:r>
              <a:rPr lang="en-US" dirty="0" smtClean="0"/>
              <a:t>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14400"/>
          </a:xfrm>
        </p:spPr>
        <p:txBody>
          <a:bodyPr/>
          <a:lstStyle/>
          <a:p>
            <a:r>
              <a:rPr lang="en-US" dirty="0" smtClean="0"/>
              <a:t>Irregular Parallelism</a:t>
            </a:r>
            <a:endParaRPr lang="en-US" dirty="0"/>
          </a:p>
        </p:txBody>
      </p:sp>
      <p:pic>
        <p:nvPicPr>
          <p:cNvPr id="4" name="Picture 4" descr="http://graphstream-project.org/media/other/CSSS2012/media/polbooks_f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256712"/>
            <a:ext cx="3594100" cy="17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3276600"/>
            <a:ext cx="8382000" cy="32766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Parallelism depends on runtime values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Pointer based which makes it difficult to statically parallelize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Non-overlapping sections can be processed in </a:t>
            </a:r>
            <a:r>
              <a:rPr lang="en-US" dirty="0" smtClean="0"/>
              <a:t>parallel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Speculation coupled with optimistic execution allows parallelization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Examples: applications with disconnected sparse graphs</a:t>
            </a:r>
            <a:endParaRPr lang="en-US" dirty="0"/>
          </a:p>
          <a:p>
            <a:pPr marL="1828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88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MST Results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4267200"/>
            <a:ext cx="8534400" cy="2387662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Parallelization using simple STM based speculation gives performance improvement when compared to the serial implementation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Performance </a:t>
            </a:r>
            <a:r>
              <a:rPr lang="en-US" dirty="0"/>
              <a:t>using simple STM based speculation </a:t>
            </a:r>
            <a:r>
              <a:rPr lang="en-US" dirty="0" smtClean="0"/>
              <a:t>drops after 4 threads (due to higher contention)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STM Parallelization with Merge outperforms other implementations and scales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Snapshot adds slight overhead but still demonstrates good scalability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94" y="990600"/>
            <a:ext cx="4724400" cy="32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94" y="2108231"/>
            <a:ext cx="268420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0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MST Results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4521262"/>
            <a:ext cx="8534400" cy="21336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STM Parallelization with Merge scales well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Snapshot-</a:t>
            </a:r>
            <a:r>
              <a:rPr lang="en-US" dirty="0" err="1" smtClean="0"/>
              <a:t>ing</a:t>
            </a:r>
            <a:r>
              <a:rPr lang="en-US" dirty="0" smtClean="0"/>
              <a:t> shows overheads but still scales well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 8 threads 90% faster than serial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Actually demonstrates super linear speedups 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359410"/>
              </p:ext>
            </p:extLst>
          </p:nvPr>
        </p:nvGraphicFramePr>
        <p:xfrm>
          <a:off x="1219200" y="1219200"/>
          <a:ext cx="6934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89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6642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Speculation is needed to deal with Irregular Parallelism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STMs can be used for speculation but are not designed for it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merge construct  provides explicit support for speculation by reducing the overheads of </a:t>
            </a:r>
            <a:r>
              <a:rPr lang="en-US" dirty="0" err="1" smtClean="0"/>
              <a:t>mis</a:t>
            </a:r>
            <a:r>
              <a:rPr lang="en-US" dirty="0" smtClean="0"/>
              <a:t>-speculation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 deal with issues of consistency and safety of data structures during the merge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 demonstrate good scalability when compared to regular STM based speculation by reducing overheads of </a:t>
            </a:r>
            <a:r>
              <a:rPr lang="en-US" dirty="0" err="1" smtClean="0"/>
              <a:t>mis</a:t>
            </a:r>
            <a:r>
              <a:rPr lang="en-US" dirty="0"/>
              <a:t>-</a:t>
            </a:r>
            <a:r>
              <a:rPr lang="en-US" dirty="0" smtClean="0"/>
              <a:t>speculation</a:t>
            </a:r>
          </a:p>
        </p:txBody>
      </p:sp>
    </p:spTree>
    <p:extLst>
      <p:ext uri="{BB962C8B-B14F-4D97-AF65-F5344CB8AC3E}">
        <p14:creationId xmlns:p14="http://schemas.microsoft.com/office/powerpoint/2010/main" val="26551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3657599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Q &amp; A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Looking for applications, suggestions welcome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Code shortly available at: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sourceforge.net/projects/mergestm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Contact at: kaushikr@gatech.edu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Introduction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u="sng" dirty="0" smtClean="0"/>
              <a:t>Connected Components Problem and Speculative Parallelization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STMs and the Merge Construct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Evaluation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n-US" sz="3600" dirty="0" smtClean="0"/>
              <a:t>Connected Components Problem (CCP)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1981200" y="1905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18669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00200" y="28575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06700" y="23241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79800" y="32385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83300" y="19177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0" y="25781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08700" y="28956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86600" y="22987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96100" y="32766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4" idx="3"/>
            <a:endCxn id="7" idx="0"/>
          </p:cNvCxnSpPr>
          <p:nvPr/>
        </p:nvCxnSpPr>
        <p:spPr>
          <a:xfrm flipH="1">
            <a:off x="1790700" y="2230204"/>
            <a:ext cx="246296" cy="627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6"/>
            <a:endCxn id="5" idx="2"/>
          </p:cNvCxnSpPr>
          <p:nvPr/>
        </p:nvCxnSpPr>
        <p:spPr>
          <a:xfrm>
            <a:off x="1981200" y="3048000"/>
            <a:ext cx="4572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" idx="6"/>
            <a:endCxn id="8" idx="1"/>
          </p:cNvCxnSpPr>
          <p:nvPr/>
        </p:nvCxnSpPr>
        <p:spPr>
          <a:xfrm>
            <a:off x="2362200" y="2095500"/>
            <a:ext cx="500296" cy="284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3"/>
            <a:endCxn id="5" idx="7"/>
          </p:cNvCxnSpPr>
          <p:nvPr/>
        </p:nvCxnSpPr>
        <p:spPr>
          <a:xfrm flipH="1">
            <a:off x="2763604" y="2649304"/>
            <a:ext cx="98892" cy="454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6"/>
            <a:endCxn id="9" idx="2"/>
          </p:cNvCxnSpPr>
          <p:nvPr/>
        </p:nvCxnSpPr>
        <p:spPr>
          <a:xfrm>
            <a:off x="2819400" y="3238500"/>
            <a:ext cx="6604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6" idx="4"/>
            <a:endCxn id="9" idx="0"/>
          </p:cNvCxnSpPr>
          <p:nvPr/>
        </p:nvCxnSpPr>
        <p:spPr>
          <a:xfrm>
            <a:off x="3467100" y="2247900"/>
            <a:ext cx="203200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" idx="7"/>
            <a:endCxn id="6" idx="1"/>
          </p:cNvCxnSpPr>
          <p:nvPr/>
        </p:nvCxnSpPr>
        <p:spPr>
          <a:xfrm flipV="1">
            <a:off x="2306404" y="1922696"/>
            <a:ext cx="1025992" cy="38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8" idx="5"/>
            <a:endCxn id="9" idx="1"/>
          </p:cNvCxnSpPr>
          <p:nvPr/>
        </p:nvCxnSpPr>
        <p:spPr>
          <a:xfrm>
            <a:off x="3131904" y="2649304"/>
            <a:ext cx="403692" cy="644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3"/>
            <a:endCxn id="11" idx="7"/>
          </p:cNvCxnSpPr>
          <p:nvPr/>
        </p:nvCxnSpPr>
        <p:spPr>
          <a:xfrm flipH="1">
            <a:off x="5659204" y="2242904"/>
            <a:ext cx="479892" cy="390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1" idx="5"/>
            <a:endCxn id="12" idx="2"/>
          </p:cNvCxnSpPr>
          <p:nvPr/>
        </p:nvCxnSpPr>
        <p:spPr>
          <a:xfrm>
            <a:off x="5659204" y="2903304"/>
            <a:ext cx="449496" cy="1827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2" idx="5"/>
            <a:endCxn id="14" idx="2"/>
          </p:cNvCxnSpPr>
          <p:nvPr/>
        </p:nvCxnSpPr>
        <p:spPr>
          <a:xfrm>
            <a:off x="6433904" y="3220804"/>
            <a:ext cx="4621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3" idx="4"/>
            <a:endCxn id="14" idx="0"/>
          </p:cNvCxnSpPr>
          <p:nvPr/>
        </p:nvCxnSpPr>
        <p:spPr>
          <a:xfrm flipH="1">
            <a:off x="7086600" y="2679700"/>
            <a:ext cx="190500" cy="596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2" idx="7"/>
            <a:endCxn id="13" idx="3"/>
          </p:cNvCxnSpPr>
          <p:nvPr/>
        </p:nvCxnSpPr>
        <p:spPr>
          <a:xfrm flipV="1">
            <a:off x="6433904" y="2623904"/>
            <a:ext cx="708492" cy="327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6"/>
            <a:endCxn id="13" idx="1"/>
          </p:cNvCxnSpPr>
          <p:nvPr/>
        </p:nvCxnSpPr>
        <p:spPr>
          <a:xfrm>
            <a:off x="6464300" y="2108200"/>
            <a:ext cx="6780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81000" y="4419600"/>
            <a:ext cx="8382000" cy="2286000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n-US" dirty="0" smtClean="0"/>
              <a:t>Applications: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Video Processing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Image Retrieval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Island Discovery in ODE (Open Dynamic Engine)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Object Recognition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Many more…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88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914400"/>
          </a:xfrm>
        </p:spPr>
        <p:txBody>
          <a:bodyPr/>
          <a:lstStyle/>
          <a:p>
            <a:r>
              <a:rPr lang="en-US" sz="3600" dirty="0" smtClean="0"/>
              <a:t>Connected Components Problem (CCP)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1981200" y="2933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38400" y="4076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766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6002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8067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479800" y="4267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083300" y="2946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34000" y="36068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108700" y="3924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086600" y="3327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896100" y="4305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0" name="Straight Connector 29"/>
          <p:cNvCxnSpPr>
            <a:stCxn id="4" idx="3"/>
            <a:endCxn id="7" idx="0"/>
          </p:cNvCxnSpPr>
          <p:nvPr/>
        </p:nvCxnSpPr>
        <p:spPr>
          <a:xfrm flipH="1">
            <a:off x="1790700" y="3258904"/>
            <a:ext cx="246296" cy="627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6"/>
            <a:endCxn id="5" idx="2"/>
          </p:cNvCxnSpPr>
          <p:nvPr/>
        </p:nvCxnSpPr>
        <p:spPr>
          <a:xfrm>
            <a:off x="1981200" y="4076700"/>
            <a:ext cx="4572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" idx="6"/>
            <a:endCxn id="8" idx="1"/>
          </p:cNvCxnSpPr>
          <p:nvPr/>
        </p:nvCxnSpPr>
        <p:spPr>
          <a:xfrm>
            <a:off x="2362200" y="3124200"/>
            <a:ext cx="500296" cy="284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3"/>
            <a:endCxn id="5" idx="7"/>
          </p:cNvCxnSpPr>
          <p:nvPr/>
        </p:nvCxnSpPr>
        <p:spPr>
          <a:xfrm flipH="1">
            <a:off x="2763604" y="3678004"/>
            <a:ext cx="98892" cy="454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6"/>
            <a:endCxn id="9" idx="2"/>
          </p:cNvCxnSpPr>
          <p:nvPr/>
        </p:nvCxnSpPr>
        <p:spPr>
          <a:xfrm>
            <a:off x="2819400" y="4267200"/>
            <a:ext cx="6604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6" idx="4"/>
            <a:endCxn id="9" idx="0"/>
          </p:cNvCxnSpPr>
          <p:nvPr/>
        </p:nvCxnSpPr>
        <p:spPr>
          <a:xfrm>
            <a:off x="3467100" y="3276600"/>
            <a:ext cx="203200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" idx="7"/>
            <a:endCxn id="6" idx="1"/>
          </p:cNvCxnSpPr>
          <p:nvPr/>
        </p:nvCxnSpPr>
        <p:spPr>
          <a:xfrm flipV="1">
            <a:off x="2306404" y="2951396"/>
            <a:ext cx="1025992" cy="38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8" idx="5"/>
            <a:endCxn id="9" idx="1"/>
          </p:cNvCxnSpPr>
          <p:nvPr/>
        </p:nvCxnSpPr>
        <p:spPr>
          <a:xfrm>
            <a:off x="3131904" y="3678004"/>
            <a:ext cx="403692" cy="644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3"/>
            <a:endCxn id="11" idx="7"/>
          </p:cNvCxnSpPr>
          <p:nvPr/>
        </p:nvCxnSpPr>
        <p:spPr>
          <a:xfrm flipH="1">
            <a:off x="5659204" y="3271604"/>
            <a:ext cx="479892" cy="390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1" idx="5"/>
            <a:endCxn id="12" idx="2"/>
          </p:cNvCxnSpPr>
          <p:nvPr/>
        </p:nvCxnSpPr>
        <p:spPr>
          <a:xfrm>
            <a:off x="5659204" y="3932004"/>
            <a:ext cx="449496" cy="1827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2" idx="5"/>
            <a:endCxn id="14" idx="2"/>
          </p:cNvCxnSpPr>
          <p:nvPr/>
        </p:nvCxnSpPr>
        <p:spPr>
          <a:xfrm>
            <a:off x="6433904" y="4249504"/>
            <a:ext cx="4621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3" idx="4"/>
            <a:endCxn id="14" idx="0"/>
          </p:cNvCxnSpPr>
          <p:nvPr/>
        </p:nvCxnSpPr>
        <p:spPr>
          <a:xfrm flipH="1">
            <a:off x="7086600" y="3708400"/>
            <a:ext cx="190500" cy="596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2" idx="7"/>
            <a:endCxn id="13" idx="3"/>
          </p:cNvCxnSpPr>
          <p:nvPr/>
        </p:nvCxnSpPr>
        <p:spPr>
          <a:xfrm flipV="1">
            <a:off x="6433904" y="3652604"/>
            <a:ext cx="708492" cy="327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0" idx="6"/>
            <a:endCxn id="13" idx="1"/>
          </p:cNvCxnSpPr>
          <p:nvPr/>
        </p:nvCxnSpPr>
        <p:spPr>
          <a:xfrm>
            <a:off x="6464300" y="3136900"/>
            <a:ext cx="6780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7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914400"/>
          </a:xfrm>
        </p:spPr>
        <p:txBody>
          <a:bodyPr/>
          <a:lstStyle/>
          <a:p>
            <a:r>
              <a:rPr lang="en-US" sz="3600" dirty="0" smtClean="0"/>
              <a:t>Serial Solution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r="1693"/>
          <a:stretch/>
        </p:blipFill>
        <p:spPr bwMode="auto">
          <a:xfrm>
            <a:off x="76200" y="990600"/>
            <a:ext cx="50165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Oval 92"/>
          <p:cNvSpPr/>
          <p:nvPr/>
        </p:nvSpPr>
        <p:spPr>
          <a:xfrm>
            <a:off x="6172200" y="3429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6629400" y="14859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7467600" y="304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791200" y="1295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997700" y="762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7670800" y="167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6845300" y="50419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6096000" y="5702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6870700" y="60198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7848600" y="54229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7658100" y="64008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04" name="Straight Connector 103"/>
          <p:cNvCxnSpPr>
            <a:stCxn id="93" idx="3"/>
            <a:endCxn id="96" idx="0"/>
          </p:cNvCxnSpPr>
          <p:nvPr/>
        </p:nvCxnSpPr>
        <p:spPr>
          <a:xfrm flipH="1">
            <a:off x="5981700" y="668104"/>
            <a:ext cx="246296" cy="627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96" idx="6"/>
            <a:endCxn id="94" idx="2"/>
          </p:cNvCxnSpPr>
          <p:nvPr/>
        </p:nvCxnSpPr>
        <p:spPr>
          <a:xfrm>
            <a:off x="6172200" y="1485900"/>
            <a:ext cx="4572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93" idx="6"/>
            <a:endCxn id="97" idx="1"/>
          </p:cNvCxnSpPr>
          <p:nvPr/>
        </p:nvCxnSpPr>
        <p:spPr>
          <a:xfrm>
            <a:off x="6553200" y="533400"/>
            <a:ext cx="500296" cy="284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7" idx="3"/>
            <a:endCxn id="94" idx="7"/>
          </p:cNvCxnSpPr>
          <p:nvPr/>
        </p:nvCxnSpPr>
        <p:spPr>
          <a:xfrm flipH="1">
            <a:off x="6954604" y="1087204"/>
            <a:ext cx="98892" cy="454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94" idx="6"/>
            <a:endCxn id="98" idx="2"/>
          </p:cNvCxnSpPr>
          <p:nvPr/>
        </p:nvCxnSpPr>
        <p:spPr>
          <a:xfrm>
            <a:off x="7010400" y="1676400"/>
            <a:ext cx="6604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5" idx="4"/>
            <a:endCxn id="98" idx="0"/>
          </p:cNvCxnSpPr>
          <p:nvPr/>
        </p:nvCxnSpPr>
        <p:spPr>
          <a:xfrm>
            <a:off x="7658100" y="685800"/>
            <a:ext cx="203200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3" idx="7"/>
            <a:endCxn id="95" idx="1"/>
          </p:cNvCxnSpPr>
          <p:nvPr/>
        </p:nvCxnSpPr>
        <p:spPr>
          <a:xfrm flipV="1">
            <a:off x="6497404" y="360596"/>
            <a:ext cx="1025992" cy="38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7" idx="5"/>
            <a:endCxn id="98" idx="1"/>
          </p:cNvCxnSpPr>
          <p:nvPr/>
        </p:nvCxnSpPr>
        <p:spPr>
          <a:xfrm>
            <a:off x="7322904" y="1087204"/>
            <a:ext cx="403692" cy="644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99" idx="3"/>
            <a:endCxn id="100" idx="7"/>
          </p:cNvCxnSpPr>
          <p:nvPr/>
        </p:nvCxnSpPr>
        <p:spPr>
          <a:xfrm flipH="1">
            <a:off x="6421204" y="5367104"/>
            <a:ext cx="479892" cy="390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0" idx="5"/>
            <a:endCxn id="101" idx="2"/>
          </p:cNvCxnSpPr>
          <p:nvPr/>
        </p:nvCxnSpPr>
        <p:spPr>
          <a:xfrm>
            <a:off x="6421204" y="6027504"/>
            <a:ext cx="449496" cy="1827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1" idx="5"/>
            <a:endCxn id="103" idx="2"/>
          </p:cNvCxnSpPr>
          <p:nvPr/>
        </p:nvCxnSpPr>
        <p:spPr>
          <a:xfrm>
            <a:off x="7195904" y="6345004"/>
            <a:ext cx="4621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2" idx="4"/>
            <a:endCxn id="103" idx="0"/>
          </p:cNvCxnSpPr>
          <p:nvPr/>
        </p:nvCxnSpPr>
        <p:spPr>
          <a:xfrm flipH="1">
            <a:off x="7848600" y="5803900"/>
            <a:ext cx="190500" cy="596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01" idx="7"/>
            <a:endCxn id="102" idx="3"/>
          </p:cNvCxnSpPr>
          <p:nvPr/>
        </p:nvCxnSpPr>
        <p:spPr>
          <a:xfrm flipV="1">
            <a:off x="7195904" y="5748104"/>
            <a:ext cx="708492" cy="327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99" idx="6"/>
            <a:endCxn id="102" idx="1"/>
          </p:cNvCxnSpPr>
          <p:nvPr/>
        </p:nvCxnSpPr>
        <p:spPr>
          <a:xfrm>
            <a:off x="7226300" y="5232400"/>
            <a:ext cx="6780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81600" y="2209800"/>
            <a:ext cx="3886200" cy="2743200"/>
          </a:xfrm>
          <a:prstGeom prst="rect">
            <a:avLst/>
          </a:prstGeom>
          <a:solidFill>
            <a:srgbClr val="00B050">
              <a:alpha val="20000"/>
            </a:srgbClr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352800" y="2286000"/>
            <a:ext cx="1828800" cy="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352800" y="4800600"/>
            <a:ext cx="1828800" cy="673100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5105400" y="2059577"/>
            <a:ext cx="4202346" cy="29717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sz="1800" u="sng" dirty="0" smtClean="0"/>
              <a:t>Pseudo-code (DFS Strategy)</a:t>
            </a:r>
          </a:p>
          <a:p>
            <a:pPr marL="18288" indent="0">
              <a:buNone/>
            </a:pPr>
            <a:r>
              <a:rPr lang="en-US" sz="1800" dirty="0" smtClean="0"/>
              <a:t>insert node into </a:t>
            </a:r>
            <a:r>
              <a:rPr lang="en-US" sz="1800" b="1" i="1" dirty="0" err="1" smtClean="0"/>
              <a:t>nodes_stack</a:t>
            </a:r>
            <a:endParaRPr lang="en-US" sz="1800" b="1" i="1" dirty="0" smtClean="0"/>
          </a:p>
          <a:p>
            <a:pPr marL="18288" indent="0">
              <a:buNone/>
            </a:pPr>
            <a:r>
              <a:rPr lang="en-US" sz="1800" dirty="0" smtClean="0"/>
              <a:t>for each </a:t>
            </a:r>
            <a:r>
              <a:rPr lang="en-US" sz="1800" b="1" dirty="0" smtClean="0"/>
              <a:t>node</a:t>
            </a:r>
            <a:r>
              <a:rPr lang="en-US" sz="1800" dirty="0" smtClean="0"/>
              <a:t> in </a:t>
            </a:r>
            <a:r>
              <a:rPr lang="en-US" sz="1800" b="1" i="1" dirty="0" err="1" smtClean="0"/>
              <a:t>nodes_stack</a:t>
            </a:r>
            <a:r>
              <a:rPr lang="en-US" sz="1800" dirty="0" smtClean="0"/>
              <a:t>:</a:t>
            </a:r>
            <a:endParaRPr lang="en-US" sz="1800" dirty="0"/>
          </a:p>
          <a:p>
            <a:pPr marL="18288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if </a:t>
            </a:r>
            <a:r>
              <a:rPr lang="en-US" sz="1800" b="1" dirty="0" smtClean="0"/>
              <a:t>node</a:t>
            </a:r>
            <a:r>
              <a:rPr lang="en-US" sz="1800" dirty="0"/>
              <a:t> </a:t>
            </a:r>
            <a:r>
              <a:rPr lang="en-US" sz="1800" dirty="0" smtClean="0"/>
              <a:t>is marked continue</a:t>
            </a:r>
          </a:p>
          <a:p>
            <a:pPr marL="18288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mark </a:t>
            </a:r>
            <a:r>
              <a:rPr lang="en-US" sz="1800" b="1" dirty="0" smtClean="0"/>
              <a:t>node</a:t>
            </a:r>
            <a:endParaRPr lang="en-US" sz="1800" dirty="0" smtClean="0"/>
          </a:p>
          <a:p>
            <a:pPr marL="18288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insert </a:t>
            </a:r>
            <a:r>
              <a:rPr lang="en-US" sz="1800" b="1" dirty="0" smtClean="0"/>
              <a:t>node</a:t>
            </a:r>
            <a:r>
              <a:rPr lang="en-US" sz="1800" dirty="0"/>
              <a:t> </a:t>
            </a:r>
            <a:r>
              <a:rPr lang="en-US" sz="1800" dirty="0" smtClean="0"/>
              <a:t>into </a:t>
            </a:r>
            <a:r>
              <a:rPr lang="en-US" sz="1800" b="1" i="1" dirty="0" err="1" smtClean="0"/>
              <a:t>marked_nodes</a:t>
            </a:r>
            <a:endParaRPr lang="en-US" sz="1800" b="1" i="1" dirty="0" smtClean="0"/>
          </a:p>
          <a:p>
            <a:pPr marL="18288" indent="0">
              <a:buNone/>
            </a:pPr>
            <a:r>
              <a:rPr lang="en-US" sz="1800" b="1" i="1" dirty="0"/>
              <a:t> </a:t>
            </a:r>
            <a:r>
              <a:rPr lang="en-US" sz="1800" b="1" i="1" dirty="0" smtClean="0"/>
              <a:t>   </a:t>
            </a:r>
            <a:r>
              <a:rPr lang="en-US" sz="1800" dirty="0" smtClean="0"/>
              <a:t>for each </a:t>
            </a:r>
            <a:r>
              <a:rPr lang="en-US" sz="1800" b="1" dirty="0" smtClean="0"/>
              <a:t>neighbor</a:t>
            </a:r>
            <a:r>
              <a:rPr lang="en-US" sz="1800" dirty="0" smtClean="0"/>
              <a:t> of </a:t>
            </a:r>
            <a:r>
              <a:rPr lang="en-US" sz="1800" b="1" dirty="0" smtClean="0"/>
              <a:t>node</a:t>
            </a:r>
            <a:r>
              <a:rPr lang="en-US" sz="1800" dirty="0" smtClean="0"/>
              <a:t>:</a:t>
            </a:r>
          </a:p>
          <a:p>
            <a:pPr marL="18288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insert </a:t>
            </a:r>
            <a:r>
              <a:rPr lang="en-US" sz="1800" b="1" dirty="0" smtClean="0"/>
              <a:t>neighbor</a:t>
            </a:r>
            <a:r>
              <a:rPr lang="en-US" sz="1800" dirty="0" smtClean="0"/>
              <a:t> into </a:t>
            </a:r>
            <a:r>
              <a:rPr lang="en-US" sz="1800" b="1" i="1" dirty="0" err="1" smtClean="0"/>
              <a:t>nodes_stack</a:t>
            </a:r>
            <a:endParaRPr lang="en-US" sz="1800" b="1" i="1" dirty="0" smtClean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6200" y="6172200"/>
            <a:ext cx="838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en-US" dirty="0" smtClean="0"/>
              <a:t>Each iteration of loop depends on previous iteration</a:t>
            </a:r>
          </a:p>
        </p:txBody>
      </p:sp>
    </p:spTree>
    <p:extLst>
      <p:ext uri="{BB962C8B-B14F-4D97-AF65-F5344CB8AC3E}">
        <p14:creationId xmlns:p14="http://schemas.microsoft.com/office/powerpoint/2010/main" val="4829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14400"/>
          </a:xfrm>
        </p:spPr>
        <p:txBody>
          <a:bodyPr/>
          <a:lstStyle/>
          <a:p>
            <a:r>
              <a:rPr lang="en-US" dirty="0" smtClean="0"/>
              <a:t>Speculative Parallelization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2933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40767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002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067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79800" y="4267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83300" y="2946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0" y="36068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08700" y="3924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86600" y="33274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96100" y="4305300"/>
            <a:ext cx="381000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4" idx="3"/>
            <a:endCxn id="7" idx="0"/>
          </p:cNvCxnSpPr>
          <p:nvPr/>
        </p:nvCxnSpPr>
        <p:spPr>
          <a:xfrm flipH="1">
            <a:off x="1790700" y="3258904"/>
            <a:ext cx="246296" cy="627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5" idx="2"/>
          </p:cNvCxnSpPr>
          <p:nvPr/>
        </p:nvCxnSpPr>
        <p:spPr>
          <a:xfrm>
            <a:off x="1981200" y="4076700"/>
            <a:ext cx="4572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6"/>
            <a:endCxn id="8" idx="1"/>
          </p:cNvCxnSpPr>
          <p:nvPr/>
        </p:nvCxnSpPr>
        <p:spPr>
          <a:xfrm>
            <a:off x="2362200" y="3124200"/>
            <a:ext cx="500296" cy="284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5" idx="7"/>
          </p:cNvCxnSpPr>
          <p:nvPr/>
        </p:nvCxnSpPr>
        <p:spPr>
          <a:xfrm flipH="1">
            <a:off x="2763604" y="3678004"/>
            <a:ext cx="98892" cy="454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6"/>
            <a:endCxn id="9" idx="2"/>
          </p:cNvCxnSpPr>
          <p:nvPr/>
        </p:nvCxnSpPr>
        <p:spPr>
          <a:xfrm>
            <a:off x="2819400" y="4267200"/>
            <a:ext cx="66040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4"/>
            <a:endCxn id="9" idx="0"/>
          </p:cNvCxnSpPr>
          <p:nvPr/>
        </p:nvCxnSpPr>
        <p:spPr>
          <a:xfrm>
            <a:off x="3467100" y="3276600"/>
            <a:ext cx="203200" cy="990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7"/>
            <a:endCxn id="6" idx="1"/>
          </p:cNvCxnSpPr>
          <p:nvPr/>
        </p:nvCxnSpPr>
        <p:spPr>
          <a:xfrm flipV="1">
            <a:off x="2306404" y="2951396"/>
            <a:ext cx="1025992" cy="381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5"/>
            <a:endCxn id="9" idx="1"/>
          </p:cNvCxnSpPr>
          <p:nvPr/>
        </p:nvCxnSpPr>
        <p:spPr>
          <a:xfrm>
            <a:off x="3131904" y="3678004"/>
            <a:ext cx="403692" cy="644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1" idx="7"/>
          </p:cNvCxnSpPr>
          <p:nvPr/>
        </p:nvCxnSpPr>
        <p:spPr>
          <a:xfrm flipH="1">
            <a:off x="5659204" y="3271604"/>
            <a:ext cx="479892" cy="3909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5"/>
            <a:endCxn id="12" idx="2"/>
          </p:cNvCxnSpPr>
          <p:nvPr/>
        </p:nvCxnSpPr>
        <p:spPr>
          <a:xfrm>
            <a:off x="5659204" y="3932004"/>
            <a:ext cx="449496" cy="1827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5"/>
            <a:endCxn id="14" idx="2"/>
          </p:cNvCxnSpPr>
          <p:nvPr/>
        </p:nvCxnSpPr>
        <p:spPr>
          <a:xfrm>
            <a:off x="6433904" y="4249504"/>
            <a:ext cx="4621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4"/>
            <a:endCxn id="14" idx="0"/>
          </p:cNvCxnSpPr>
          <p:nvPr/>
        </p:nvCxnSpPr>
        <p:spPr>
          <a:xfrm flipH="1">
            <a:off x="7086600" y="3708400"/>
            <a:ext cx="190500" cy="596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7"/>
            <a:endCxn id="13" idx="3"/>
          </p:cNvCxnSpPr>
          <p:nvPr/>
        </p:nvCxnSpPr>
        <p:spPr>
          <a:xfrm flipV="1">
            <a:off x="6433904" y="3652604"/>
            <a:ext cx="708492" cy="3274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6"/>
            <a:endCxn id="13" idx="1"/>
          </p:cNvCxnSpPr>
          <p:nvPr/>
        </p:nvCxnSpPr>
        <p:spPr>
          <a:xfrm>
            <a:off x="6464300" y="3136900"/>
            <a:ext cx="678096" cy="2462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5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7694</TotalTime>
  <Words>1404</Words>
  <Application>Microsoft Office PowerPoint</Application>
  <PresentationFormat>On-screen Show (4:3)</PresentationFormat>
  <Paragraphs>368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Elemental</vt:lpstr>
      <vt:lpstr>PowerPoint Presentation</vt:lpstr>
      <vt:lpstr>Outline</vt:lpstr>
      <vt:lpstr>Parallelism in Applications</vt:lpstr>
      <vt:lpstr>Irregular Parallelism</vt:lpstr>
      <vt:lpstr>Outline</vt:lpstr>
      <vt:lpstr>Connected Components Problem (CCP)</vt:lpstr>
      <vt:lpstr>Connected Components Problem (CCP)</vt:lpstr>
      <vt:lpstr>Serial Solution</vt:lpstr>
      <vt:lpstr>Speculative Parallelization</vt:lpstr>
      <vt:lpstr>Speculative Parallelization</vt:lpstr>
      <vt:lpstr>Speculative Parallelization</vt:lpstr>
      <vt:lpstr>Speculative Parallelization</vt:lpstr>
      <vt:lpstr>Speculative Parallelization</vt:lpstr>
      <vt:lpstr>Speculative Parallelization</vt:lpstr>
      <vt:lpstr>Speculative Parallelization</vt:lpstr>
      <vt:lpstr>Speculative Parallelization</vt:lpstr>
      <vt:lpstr>Speculative Parallelization</vt:lpstr>
      <vt:lpstr>Speculative Parallelization</vt:lpstr>
      <vt:lpstr>Speculative Parallelization</vt:lpstr>
      <vt:lpstr>Outline</vt:lpstr>
      <vt:lpstr>Software Transactional Memory (STMs)</vt:lpstr>
      <vt:lpstr>Software Transactional Memory (STMs)</vt:lpstr>
      <vt:lpstr>Merge Construct</vt:lpstr>
      <vt:lpstr>Merge Construct</vt:lpstr>
      <vt:lpstr>Merge Construct</vt:lpstr>
      <vt:lpstr>Merge for CCP</vt:lpstr>
      <vt:lpstr>Merge for CCP</vt:lpstr>
      <vt:lpstr>Data Structures in T2</vt:lpstr>
      <vt:lpstr>Data Structures in T2</vt:lpstr>
      <vt:lpstr>Data Structures in T2</vt:lpstr>
      <vt:lpstr>Data Structures in T2</vt:lpstr>
      <vt:lpstr>Detecting Invalid or Valid States</vt:lpstr>
      <vt:lpstr>Data Structures in T1</vt:lpstr>
      <vt:lpstr>Data Structures in T1</vt:lpstr>
      <vt:lpstr>Putting It All Together</vt:lpstr>
      <vt:lpstr>Outline</vt:lpstr>
      <vt:lpstr>Experimental Evaluation</vt:lpstr>
      <vt:lpstr>Minimum Spanning Tree (MST)</vt:lpstr>
      <vt:lpstr>MST Benchmark</vt:lpstr>
      <vt:lpstr>MST Results</vt:lpstr>
      <vt:lpstr>MST Results</vt:lpstr>
      <vt:lpstr>Conclusion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Speculative Parallelization via Merge Semantics in STMs</dc:title>
  <dc:creator>Kaushik</dc:creator>
  <cp:lastModifiedBy>Kaushik</cp:lastModifiedBy>
  <cp:revision>136</cp:revision>
  <dcterms:created xsi:type="dcterms:W3CDTF">2013-03-12T04:33:57Z</dcterms:created>
  <dcterms:modified xsi:type="dcterms:W3CDTF">2013-03-20T00:39:48Z</dcterms:modified>
</cp:coreProperties>
</file>